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3" r:id="rId2"/>
    <p:sldId id="258" r:id="rId3"/>
    <p:sldId id="259" r:id="rId4"/>
    <p:sldId id="267" r:id="rId5"/>
    <p:sldId id="274" r:id="rId6"/>
    <p:sldId id="268" r:id="rId7"/>
    <p:sldId id="275" r:id="rId8"/>
    <p:sldId id="273" r:id="rId9"/>
    <p:sldId id="276" r:id="rId10"/>
    <p:sldId id="277" r:id="rId11"/>
    <p:sldId id="269" r:id="rId12"/>
    <p:sldId id="278" r:id="rId13"/>
    <p:sldId id="270" r:id="rId14"/>
    <p:sldId id="279" r:id="rId15"/>
    <p:sldId id="272" r:id="rId16"/>
    <p:sldId id="280" r:id="rId17"/>
    <p:sldId id="261" r:id="rId18"/>
    <p:sldId id="281" r:id="rId19"/>
    <p:sldId id="282" r:id="rId20"/>
    <p:sldId id="283" r:id="rId21"/>
    <p:sldId id="284" r:id="rId22"/>
    <p:sldId id="285"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6553"/>
    <a:srgbClr val="2A242F"/>
    <a:srgbClr val="5D8E75"/>
    <a:srgbClr val="FDF7E9"/>
    <a:srgbClr val="F2C86E"/>
    <a:srgbClr val="F4D68F"/>
    <a:srgbClr val="F1EDE1"/>
    <a:srgbClr val="C27053"/>
    <a:srgbClr val="8EB7A2"/>
    <a:srgbClr val="74BF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06"/>
    <p:restoredTop sz="95064"/>
  </p:normalViewPr>
  <p:slideViewPr>
    <p:cSldViewPr snapToGrid="0">
      <p:cViewPr>
        <p:scale>
          <a:sx n="93" d="100"/>
          <a:sy n="93" d="100"/>
        </p:scale>
        <p:origin x="632"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B9862-10D3-4F42-9752-566A58BE016D}"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58C55-31F1-DB44-B033-17B9D54FB402}" type="slidenum">
              <a:rPr lang="en-US" smtClean="0"/>
              <a:t>‹#›</a:t>
            </a:fld>
            <a:endParaRPr lang="en-US"/>
          </a:p>
        </p:txBody>
      </p:sp>
    </p:spTree>
    <p:extLst>
      <p:ext uri="{BB962C8B-B14F-4D97-AF65-F5344CB8AC3E}">
        <p14:creationId xmlns:p14="http://schemas.microsoft.com/office/powerpoint/2010/main" val="1974105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Page</a:t>
            </a:r>
          </a:p>
          <a:p>
            <a:r>
              <a:rPr lang="en-US" dirty="0"/>
              <a:t>- Sonoran Desert Club Website</a:t>
            </a:r>
          </a:p>
        </p:txBody>
      </p:sp>
      <p:sp>
        <p:nvSpPr>
          <p:cNvPr id="4" name="Slide Number Placeholder 3"/>
          <p:cNvSpPr>
            <a:spLocks noGrp="1"/>
          </p:cNvSpPr>
          <p:nvPr>
            <p:ph type="sldNum" sz="quarter" idx="5"/>
          </p:nvPr>
        </p:nvSpPr>
        <p:spPr/>
        <p:txBody>
          <a:bodyPr/>
          <a:lstStyle/>
          <a:p>
            <a:fld id="{FF558C55-31F1-DB44-B033-17B9D54FB402}" type="slidenum">
              <a:rPr lang="en-US" smtClean="0"/>
              <a:t>1</a:t>
            </a:fld>
            <a:endParaRPr lang="en-US"/>
          </a:p>
        </p:txBody>
      </p:sp>
    </p:spTree>
    <p:extLst>
      <p:ext uri="{BB962C8B-B14F-4D97-AF65-F5344CB8AC3E}">
        <p14:creationId xmlns:p14="http://schemas.microsoft.com/office/powerpoint/2010/main" val="1836670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10</a:t>
            </a:fld>
            <a:endParaRPr lang="en-US"/>
          </a:p>
        </p:txBody>
      </p:sp>
    </p:spTree>
    <p:extLst>
      <p:ext uri="{BB962C8B-B14F-4D97-AF65-F5344CB8AC3E}">
        <p14:creationId xmlns:p14="http://schemas.microsoft.com/office/powerpoint/2010/main" val="169474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11</a:t>
            </a:fld>
            <a:endParaRPr lang="en-US"/>
          </a:p>
        </p:txBody>
      </p:sp>
    </p:spTree>
    <p:extLst>
      <p:ext uri="{BB962C8B-B14F-4D97-AF65-F5344CB8AC3E}">
        <p14:creationId xmlns:p14="http://schemas.microsoft.com/office/powerpoint/2010/main" val="706997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12</a:t>
            </a:fld>
            <a:endParaRPr lang="en-US"/>
          </a:p>
        </p:txBody>
      </p:sp>
    </p:spTree>
    <p:extLst>
      <p:ext uri="{BB962C8B-B14F-4D97-AF65-F5344CB8AC3E}">
        <p14:creationId xmlns:p14="http://schemas.microsoft.com/office/powerpoint/2010/main" val="1481625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13</a:t>
            </a:fld>
            <a:endParaRPr lang="en-US"/>
          </a:p>
        </p:txBody>
      </p:sp>
    </p:spTree>
    <p:extLst>
      <p:ext uri="{BB962C8B-B14F-4D97-AF65-F5344CB8AC3E}">
        <p14:creationId xmlns:p14="http://schemas.microsoft.com/office/powerpoint/2010/main" val="2554338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14</a:t>
            </a:fld>
            <a:endParaRPr lang="en-US"/>
          </a:p>
        </p:txBody>
      </p:sp>
    </p:spTree>
    <p:extLst>
      <p:ext uri="{BB962C8B-B14F-4D97-AF65-F5344CB8AC3E}">
        <p14:creationId xmlns:p14="http://schemas.microsoft.com/office/powerpoint/2010/main" val="3871733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15</a:t>
            </a:fld>
            <a:endParaRPr lang="en-US"/>
          </a:p>
        </p:txBody>
      </p:sp>
    </p:spTree>
    <p:extLst>
      <p:ext uri="{BB962C8B-B14F-4D97-AF65-F5344CB8AC3E}">
        <p14:creationId xmlns:p14="http://schemas.microsoft.com/office/powerpoint/2010/main" val="438125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16</a:t>
            </a:fld>
            <a:endParaRPr lang="en-US"/>
          </a:p>
        </p:txBody>
      </p:sp>
    </p:spTree>
    <p:extLst>
      <p:ext uri="{BB962C8B-B14F-4D97-AF65-F5344CB8AC3E}">
        <p14:creationId xmlns:p14="http://schemas.microsoft.com/office/powerpoint/2010/main" val="4243476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17</a:t>
            </a:fld>
            <a:endParaRPr lang="en-US"/>
          </a:p>
        </p:txBody>
      </p:sp>
    </p:spTree>
    <p:extLst>
      <p:ext uri="{BB962C8B-B14F-4D97-AF65-F5344CB8AC3E}">
        <p14:creationId xmlns:p14="http://schemas.microsoft.com/office/powerpoint/2010/main" val="1559541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18</a:t>
            </a:fld>
            <a:endParaRPr lang="en-US"/>
          </a:p>
        </p:txBody>
      </p:sp>
    </p:spTree>
    <p:extLst>
      <p:ext uri="{BB962C8B-B14F-4D97-AF65-F5344CB8AC3E}">
        <p14:creationId xmlns:p14="http://schemas.microsoft.com/office/powerpoint/2010/main" val="630499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19</a:t>
            </a:fld>
            <a:endParaRPr lang="en-US"/>
          </a:p>
        </p:txBody>
      </p:sp>
    </p:spTree>
    <p:extLst>
      <p:ext uri="{BB962C8B-B14F-4D97-AF65-F5344CB8AC3E}">
        <p14:creationId xmlns:p14="http://schemas.microsoft.com/office/powerpoint/2010/main" val="144464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website</a:t>
            </a:r>
          </a:p>
        </p:txBody>
      </p:sp>
      <p:sp>
        <p:nvSpPr>
          <p:cNvPr id="4" name="Slide Number Placeholder 3"/>
          <p:cNvSpPr>
            <a:spLocks noGrp="1"/>
          </p:cNvSpPr>
          <p:nvPr>
            <p:ph type="sldNum" sz="quarter" idx="5"/>
          </p:nvPr>
        </p:nvSpPr>
        <p:spPr/>
        <p:txBody>
          <a:bodyPr/>
          <a:lstStyle/>
          <a:p>
            <a:fld id="{FF558C55-31F1-DB44-B033-17B9D54FB402}" type="slidenum">
              <a:rPr lang="en-US" smtClean="0"/>
              <a:t>2</a:t>
            </a:fld>
            <a:endParaRPr lang="en-US"/>
          </a:p>
        </p:txBody>
      </p:sp>
    </p:spTree>
    <p:extLst>
      <p:ext uri="{BB962C8B-B14F-4D97-AF65-F5344CB8AC3E}">
        <p14:creationId xmlns:p14="http://schemas.microsoft.com/office/powerpoint/2010/main" val="421351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20</a:t>
            </a:fld>
            <a:endParaRPr lang="en-US"/>
          </a:p>
        </p:txBody>
      </p:sp>
    </p:spTree>
    <p:extLst>
      <p:ext uri="{BB962C8B-B14F-4D97-AF65-F5344CB8AC3E}">
        <p14:creationId xmlns:p14="http://schemas.microsoft.com/office/powerpoint/2010/main" val="1992564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21</a:t>
            </a:fld>
            <a:endParaRPr lang="en-US"/>
          </a:p>
        </p:txBody>
      </p:sp>
    </p:spTree>
    <p:extLst>
      <p:ext uri="{BB962C8B-B14F-4D97-AF65-F5344CB8AC3E}">
        <p14:creationId xmlns:p14="http://schemas.microsoft.com/office/powerpoint/2010/main" val="2315022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media query</a:t>
            </a:r>
          </a:p>
        </p:txBody>
      </p:sp>
      <p:sp>
        <p:nvSpPr>
          <p:cNvPr id="4" name="Slide Number Placeholder 3"/>
          <p:cNvSpPr>
            <a:spLocks noGrp="1"/>
          </p:cNvSpPr>
          <p:nvPr>
            <p:ph type="sldNum" sz="quarter" idx="5"/>
          </p:nvPr>
        </p:nvSpPr>
        <p:spPr/>
        <p:txBody>
          <a:bodyPr/>
          <a:lstStyle/>
          <a:p>
            <a:fld id="{FF558C55-31F1-DB44-B033-17B9D54FB402}" type="slidenum">
              <a:rPr lang="en-US" smtClean="0"/>
              <a:t>22</a:t>
            </a:fld>
            <a:endParaRPr lang="en-US"/>
          </a:p>
        </p:txBody>
      </p:sp>
    </p:spTree>
    <p:extLst>
      <p:ext uri="{BB962C8B-B14F-4D97-AF65-F5344CB8AC3E}">
        <p14:creationId xmlns:p14="http://schemas.microsoft.com/office/powerpoint/2010/main" val="824683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Page</a:t>
            </a:r>
          </a:p>
          <a:p>
            <a:r>
              <a:rPr lang="en-US" dirty="0"/>
              <a:t>- Sonoran Desert Club Website</a:t>
            </a:r>
          </a:p>
        </p:txBody>
      </p:sp>
      <p:sp>
        <p:nvSpPr>
          <p:cNvPr id="4" name="Slide Number Placeholder 3"/>
          <p:cNvSpPr>
            <a:spLocks noGrp="1"/>
          </p:cNvSpPr>
          <p:nvPr>
            <p:ph type="sldNum" sz="quarter" idx="5"/>
          </p:nvPr>
        </p:nvSpPr>
        <p:spPr/>
        <p:txBody>
          <a:bodyPr/>
          <a:lstStyle/>
          <a:p>
            <a:fld id="{FF558C55-31F1-DB44-B033-17B9D54FB402}" type="slidenum">
              <a:rPr lang="en-US" smtClean="0"/>
              <a:t>23</a:t>
            </a:fld>
            <a:endParaRPr lang="en-US"/>
          </a:p>
        </p:txBody>
      </p:sp>
    </p:spTree>
    <p:extLst>
      <p:ext uri="{BB962C8B-B14F-4D97-AF65-F5344CB8AC3E}">
        <p14:creationId xmlns:p14="http://schemas.microsoft.com/office/powerpoint/2010/main" val="2304240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 map	</a:t>
            </a:r>
          </a:p>
        </p:txBody>
      </p:sp>
      <p:sp>
        <p:nvSpPr>
          <p:cNvPr id="4" name="Slide Number Placeholder 3"/>
          <p:cNvSpPr>
            <a:spLocks noGrp="1"/>
          </p:cNvSpPr>
          <p:nvPr>
            <p:ph type="sldNum" sz="quarter" idx="5"/>
          </p:nvPr>
        </p:nvSpPr>
        <p:spPr/>
        <p:txBody>
          <a:bodyPr/>
          <a:lstStyle/>
          <a:p>
            <a:fld id="{FF558C55-31F1-DB44-B033-17B9D54FB402}" type="slidenum">
              <a:rPr lang="en-US" smtClean="0"/>
              <a:t>3</a:t>
            </a:fld>
            <a:endParaRPr lang="en-US"/>
          </a:p>
        </p:txBody>
      </p:sp>
    </p:spTree>
    <p:extLst>
      <p:ext uri="{BB962C8B-B14F-4D97-AF65-F5344CB8AC3E}">
        <p14:creationId xmlns:p14="http://schemas.microsoft.com/office/powerpoint/2010/main" val="41220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4</a:t>
            </a:fld>
            <a:endParaRPr lang="en-US"/>
          </a:p>
        </p:txBody>
      </p:sp>
    </p:spTree>
    <p:extLst>
      <p:ext uri="{BB962C8B-B14F-4D97-AF65-F5344CB8AC3E}">
        <p14:creationId xmlns:p14="http://schemas.microsoft.com/office/powerpoint/2010/main" val="306398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5</a:t>
            </a:fld>
            <a:endParaRPr lang="en-US"/>
          </a:p>
        </p:txBody>
      </p:sp>
    </p:spTree>
    <p:extLst>
      <p:ext uri="{BB962C8B-B14F-4D97-AF65-F5344CB8AC3E}">
        <p14:creationId xmlns:p14="http://schemas.microsoft.com/office/powerpoint/2010/main" val="65960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6</a:t>
            </a:fld>
            <a:endParaRPr lang="en-US"/>
          </a:p>
        </p:txBody>
      </p:sp>
    </p:spTree>
    <p:extLst>
      <p:ext uri="{BB962C8B-B14F-4D97-AF65-F5344CB8AC3E}">
        <p14:creationId xmlns:p14="http://schemas.microsoft.com/office/powerpoint/2010/main" val="1911006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7</a:t>
            </a:fld>
            <a:endParaRPr lang="en-US"/>
          </a:p>
        </p:txBody>
      </p:sp>
    </p:spTree>
    <p:extLst>
      <p:ext uri="{BB962C8B-B14F-4D97-AF65-F5344CB8AC3E}">
        <p14:creationId xmlns:p14="http://schemas.microsoft.com/office/powerpoint/2010/main" val="1769249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8</a:t>
            </a:fld>
            <a:endParaRPr lang="en-US"/>
          </a:p>
        </p:txBody>
      </p:sp>
    </p:spTree>
    <p:extLst>
      <p:ext uri="{BB962C8B-B14F-4D97-AF65-F5344CB8AC3E}">
        <p14:creationId xmlns:p14="http://schemas.microsoft.com/office/powerpoint/2010/main" val="2575476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pages</a:t>
            </a:r>
          </a:p>
        </p:txBody>
      </p:sp>
      <p:sp>
        <p:nvSpPr>
          <p:cNvPr id="4" name="Slide Number Placeholder 3"/>
          <p:cNvSpPr>
            <a:spLocks noGrp="1"/>
          </p:cNvSpPr>
          <p:nvPr>
            <p:ph type="sldNum" sz="quarter" idx="5"/>
          </p:nvPr>
        </p:nvSpPr>
        <p:spPr/>
        <p:txBody>
          <a:bodyPr/>
          <a:lstStyle/>
          <a:p>
            <a:fld id="{FF558C55-31F1-DB44-B033-17B9D54FB402}" type="slidenum">
              <a:rPr lang="en-US" smtClean="0"/>
              <a:t>9</a:t>
            </a:fld>
            <a:endParaRPr lang="en-US"/>
          </a:p>
        </p:txBody>
      </p:sp>
    </p:spTree>
    <p:extLst>
      <p:ext uri="{BB962C8B-B14F-4D97-AF65-F5344CB8AC3E}">
        <p14:creationId xmlns:p14="http://schemas.microsoft.com/office/powerpoint/2010/main" val="360338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18C1-9C93-106A-BCEB-91F7464756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BEBD35-EE59-1DE5-F1F2-E67D6B0AFA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095D08-45D8-C810-27B6-8BF2AA8CD904}"/>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5" name="Footer Placeholder 4">
            <a:extLst>
              <a:ext uri="{FF2B5EF4-FFF2-40B4-BE49-F238E27FC236}">
                <a16:creationId xmlns:a16="http://schemas.microsoft.com/office/drawing/2014/main" id="{0DA3BB6B-D812-29EE-9C7F-15548D1F5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41A7E-1AC7-40E9-010A-C0654B180702}"/>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299946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EFB6-AF1A-042D-05D0-6C18A287B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3F6990-828C-C3F0-B09A-636C8390C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13501-5980-B97F-2860-BEFE217BC3EC}"/>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5" name="Footer Placeholder 4">
            <a:extLst>
              <a:ext uri="{FF2B5EF4-FFF2-40B4-BE49-F238E27FC236}">
                <a16:creationId xmlns:a16="http://schemas.microsoft.com/office/drawing/2014/main" id="{D09631BA-ABCE-E15B-F315-1BBDD3115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1B781-C859-454C-8982-BE2039BAFA8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420627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9B9F0B-01A8-6828-15D1-8F850EAE13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8BECA0-6739-20E8-0D80-61402B125F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A48BEE-EC9E-9E4C-9CFF-AA6D36B798E8}"/>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5" name="Footer Placeholder 4">
            <a:extLst>
              <a:ext uri="{FF2B5EF4-FFF2-40B4-BE49-F238E27FC236}">
                <a16:creationId xmlns:a16="http://schemas.microsoft.com/office/drawing/2014/main" id="{8E39DEEE-86A8-F9B5-EBDA-A8571B299F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BFF39-FC05-4D6B-13CF-AE4D764785C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295228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D36D2-BEF3-657D-3FA0-52F3B4919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C799B-35E5-E650-48C9-508587E3F3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3FFAB-31F4-5710-31C0-BDA4508FF107}"/>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5" name="Footer Placeholder 4">
            <a:extLst>
              <a:ext uri="{FF2B5EF4-FFF2-40B4-BE49-F238E27FC236}">
                <a16:creationId xmlns:a16="http://schemas.microsoft.com/office/drawing/2014/main" id="{116C008A-EF1A-7DAE-A122-C2FAD9DC5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78C82-43A6-06CC-2F7D-2AD6F8C8F97C}"/>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416427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6704-62E7-EDA1-FB83-AD5C8F6668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9720A0-3A83-299D-B71E-1B187B11F3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33105-F6AE-7289-D58D-590324966AD4}"/>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5" name="Footer Placeholder 4">
            <a:extLst>
              <a:ext uri="{FF2B5EF4-FFF2-40B4-BE49-F238E27FC236}">
                <a16:creationId xmlns:a16="http://schemas.microsoft.com/office/drawing/2014/main" id="{39DB1825-3997-71CF-2D49-7A7C2912E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114A0-CA01-478A-2D21-67D97460C39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279599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B0F2-33D7-794A-3D77-B0C184FD1E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2C3835-F7E6-8D97-6A75-937C8226EF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6C815-656C-0886-8B60-0FC937D738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172E2-8C2C-027A-E730-2F6C015EC054}"/>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6" name="Footer Placeholder 5">
            <a:extLst>
              <a:ext uri="{FF2B5EF4-FFF2-40B4-BE49-F238E27FC236}">
                <a16:creationId xmlns:a16="http://schemas.microsoft.com/office/drawing/2014/main" id="{F54D3352-A749-BAD9-1C88-73ED24AF6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93A7E-FC8F-25FC-6350-F88488D0EBAF}"/>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94500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771D-FC68-C0CE-28F2-B42A3200BF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466D25-A061-60AC-2584-BAA858E01C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BF14F0-408C-D385-BA7F-55D8666F15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675C75-6FA6-4D9E-DDFB-6FEAC7F56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544F0-2436-3A4D-C613-46BB0E744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028A1E-32ED-4FE0-7C2D-4BD687C62083}"/>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8" name="Footer Placeholder 7">
            <a:extLst>
              <a:ext uri="{FF2B5EF4-FFF2-40B4-BE49-F238E27FC236}">
                <a16:creationId xmlns:a16="http://schemas.microsoft.com/office/drawing/2014/main" id="{48EC324C-0581-4DFA-E2F1-D734D8AE6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ED3FAE-07B5-0930-B1C4-FBDF8EF71A19}"/>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392484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FD9C-7DF4-4816-0AE9-A9A6D11DB8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19E273-82C3-B065-0BD7-6FD5E3DA193F}"/>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4" name="Footer Placeholder 3">
            <a:extLst>
              <a:ext uri="{FF2B5EF4-FFF2-40B4-BE49-F238E27FC236}">
                <a16:creationId xmlns:a16="http://schemas.microsoft.com/office/drawing/2014/main" id="{18435718-BEEA-82EE-755D-3DA0F8AF61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3000A7-3BEC-F267-BFBE-4A4ACAD240EA}"/>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1521342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88F9B-8CCC-B477-128B-16A8B5F6DAA4}"/>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3" name="Footer Placeholder 2">
            <a:extLst>
              <a:ext uri="{FF2B5EF4-FFF2-40B4-BE49-F238E27FC236}">
                <a16:creationId xmlns:a16="http://schemas.microsoft.com/office/drawing/2014/main" id="{990733BC-F671-6325-1698-D3BA1785F6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318A08-0F87-7FE9-C71A-2E55C7A863E7}"/>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2930621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0D3F-AE10-B0E3-224E-D241EE34A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E93CC9-DE65-ED6B-930D-018A9B9B9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16E53D-D8CE-5512-DDB5-81AEBE6C0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BBC28-31A3-2DBC-19E5-901D543C8EA0}"/>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6" name="Footer Placeholder 5">
            <a:extLst>
              <a:ext uri="{FF2B5EF4-FFF2-40B4-BE49-F238E27FC236}">
                <a16:creationId xmlns:a16="http://schemas.microsoft.com/office/drawing/2014/main" id="{879D9A41-BC77-C87F-F95A-B1E3CEECFF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52079-D838-B61A-D9EF-EEF0F9DD2EC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72725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3DA3-12A2-0F26-8A66-62B3899B64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F9B1F8-E66A-82D2-8114-AEE54D602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06B98A-978F-AF69-DFBB-34BFAD1C0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1E13A-9406-E904-95AF-53412B9431A1}"/>
              </a:ext>
            </a:extLst>
          </p:cNvPr>
          <p:cNvSpPr>
            <a:spLocks noGrp="1"/>
          </p:cNvSpPr>
          <p:nvPr>
            <p:ph type="dt" sz="half" idx="10"/>
          </p:nvPr>
        </p:nvSpPr>
        <p:spPr/>
        <p:txBody>
          <a:bodyPr/>
          <a:lstStyle/>
          <a:p>
            <a:fld id="{32C71A3B-314D-8546-A427-162E6A9DECAB}" type="datetimeFigureOut">
              <a:rPr lang="en-US" smtClean="0"/>
              <a:t>12/5/23</a:t>
            </a:fld>
            <a:endParaRPr lang="en-US"/>
          </a:p>
        </p:txBody>
      </p:sp>
      <p:sp>
        <p:nvSpPr>
          <p:cNvPr id="6" name="Footer Placeholder 5">
            <a:extLst>
              <a:ext uri="{FF2B5EF4-FFF2-40B4-BE49-F238E27FC236}">
                <a16:creationId xmlns:a16="http://schemas.microsoft.com/office/drawing/2014/main" id="{AF458E5B-AAD2-69D7-D4F3-DA71E3948A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457A6-EE6D-EF68-8B7E-4E252EA092BB}"/>
              </a:ext>
            </a:extLst>
          </p:cNvPr>
          <p:cNvSpPr>
            <a:spLocks noGrp="1"/>
          </p:cNvSpPr>
          <p:nvPr>
            <p:ph type="sldNum" sz="quarter" idx="12"/>
          </p:nvPr>
        </p:nvSpPr>
        <p:spPr/>
        <p:txBody>
          <a:bodyPr/>
          <a:lstStyle/>
          <a:p>
            <a:fld id="{B25E8E97-FEA0-E94F-95EA-E2CD17A9CE48}" type="slidenum">
              <a:rPr lang="en-US" smtClean="0"/>
              <a:t>‹#›</a:t>
            </a:fld>
            <a:endParaRPr lang="en-US"/>
          </a:p>
        </p:txBody>
      </p:sp>
    </p:spTree>
    <p:extLst>
      <p:ext uri="{BB962C8B-B14F-4D97-AF65-F5344CB8AC3E}">
        <p14:creationId xmlns:p14="http://schemas.microsoft.com/office/powerpoint/2010/main" val="978785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6F2BA8-7CC6-2E46-A72D-C7B0A559B0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553F0-6841-7B8A-0927-CFD5794A9F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22710-650F-B4CB-9840-FC9AFD209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71A3B-314D-8546-A427-162E6A9DECAB}" type="datetimeFigureOut">
              <a:rPr lang="en-US" smtClean="0"/>
              <a:t>12/5/23</a:t>
            </a:fld>
            <a:endParaRPr lang="en-US"/>
          </a:p>
        </p:txBody>
      </p:sp>
      <p:sp>
        <p:nvSpPr>
          <p:cNvPr id="5" name="Footer Placeholder 4">
            <a:extLst>
              <a:ext uri="{FF2B5EF4-FFF2-40B4-BE49-F238E27FC236}">
                <a16:creationId xmlns:a16="http://schemas.microsoft.com/office/drawing/2014/main" id="{56FC6135-685B-A274-EE5E-39A5ECAB0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A997B3-34A8-03CA-4508-519F15447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E8E97-FEA0-E94F-95EA-E2CD17A9CE48}" type="slidenum">
              <a:rPr lang="en-US" smtClean="0"/>
              <a:t>‹#›</a:t>
            </a:fld>
            <a:endParaRPr lang="en-US"/>
          </a:p>
        </p:txBody>
      </p:sp>
    </p:spTree>
    <p:extLst>
      <p:ext uri="{BB962C8B-B14F-4D97-AF65-F5344CB8AC3E}">
        <p14:creationId xmlns:p14="http://schemas.microsoft.com/office/powerpoint/2010/main" val="3082246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1.jpe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svg"/><Relationship Id="rId5" Type="http://schemas.openxmlformats.org/officeDocument/2006/relationships/image" Target="../media/image1.png"/><Relationship Id="rId10" Type="http://schemas.openxmlformats.org/officeDocument/2006/relationships/image" Target="../media/image24.png"/><Relationship Id="rId4" Type="http://schemas.openxmlformats.org/officeDocument/2006/relationships/image" Target="../media/image4.svg"/><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1.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1.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2.svg"/><Relationship Id="rId12" Type="http://schemas.openxmlformats.org/officeDocument/2006/relationships/image" Target="../media/image10.svg"/><Relationship Id="rId2" Type="http://schemas.openxmlformats.org/officeDocument/2006/relationships/notesSlide" Target="../notesSlides/notesSlide17.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image" Target="../media/image4.svg"/><Relationship Id="rId9" Type="http://schemas.openxmlformats.org/officeDocument/2006/relationships/image" Target="../media/image17.png"/><Relationship Id="rId1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1.jpeg"/><Relationship Id="rId5" Type="http://schemas.openxmlformats.org/officeDocument/2006/relationships/image" Target="../media/image1.png"/><Relationship Id="rId10" Type="http://schemas.openxmlformats.org/officeDocument/2006/relationships/image" Target="../media/image34.svg"/><Relationship Id="rId4" Type="http://schemas.openxmlformats.org/officeDocument/2006/relationships/image" Target="../media/image4.sv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30.svg"/><Relationship Id="rId4" Type="http://schemas.openxmlformats.org/officeDocument/2006/relationships/image" Target="../media/image4.sv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2.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1.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4.sv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2.svg"/><Relationship Id="rId12" Type="http://schemas.openxmlformats.org/officeDocument/2006/relationships/image" Target="../media/image10.svg"/><Relationship Id="rId2" Type="http://schemas.openxmlformats.org/officeDocument/2006/relationships/notesSlide" Target="../notesSlides/notesSlide4.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2.svg"/><Relationship Id="rId12" Type="http://schemas.openxmlformats.org/officeDocument/2006/relationships/image" Target="../media/image10.svg"/><Relationship Id="rId2" Type="http://schemas.openxmlformats.org/officeDocument/2006/relationships/notesSlide" Target="../notesSlides/notesSlide5.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image" Target="../media/image4.svg"/><Relationship Id="rId9" Type="http://schemas.openxmlformats.org/officeDocument/2006/relationships/image" Target="../media/image17.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image" Target="../media/image4.svg"/><Relationship Id="rId9" Type="http://schemas.openxmlformats.org/officeDocument/2006/relationships/image" Target="../media/image17.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1.jpeg"/><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svg"/><Relationship Id="rId5" Type="http://schemas.openxmlformats.org/officeDocument/2006/relationships/image" Target="../media/image1.png"/><Relationship Id="rId10" Type="http://schemas.openxmlformats.org/officeDocument/2006/relationships/image" Target="../media/image24.png"/><Relationship Id="rId4" Type="http://schemas.openxmlformats.org/officeDocument/2006/relationships/image" Target="../media/image4.sv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1.jpeg"/><Relationship Id="rId12"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svg"/><Relationship Id="rId5" Type="http://schemas.openxmlformats.org/officeDocument/2006/relationships/image" Target="../media/image1.png"/><Relationship Id="rId10" Type="http://schemas.openxmlformats.org/officeDocument/2006/relationships/image" Target="../media/image24.png"/><Relationship Id="rId4" Type="http://schemas.openxmlformats.org/officeDocument/2006/relationships/image" Target="../media/image4.sv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1C64D44-79F6-A54A-BB4B-BEDD641F5491}"/>
              </a:ext>
            </a:extLst>
          </p:cNvPr>
          <p:cNvSpPr/>
          <p:nvPr/>
        </p:nvSpPr>
        <p:spPr>
          <a:xfrm>
            <a:off x="3491436" y="362323"/>
            <a:ext cx="5209128" cy="595085"/>
          </a:xfrm>
          <a:prstGeom prst="roundRect">
            <a:avLst>
              <a:gd name="adj" fmla="val 47788"/>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44428A-049C-11FB-F864-24B6D13F9784}"/>
              </a:ext>
            </a:extLst>
          </p:cNvPr>
          <p:cNvSpPr txBox="1"/>
          <p:nvPr/>
        </p:nvSpPr>
        <p:spPr>
          <a:xfrm>
            <a:off x="3613490" y="475199"/>
            <a:ext cx="4965020" cy="369332"/>
          </a:xfrm>
          <a:prstGeom prst="rect">
            <a:avLst/>
          </a:prstGeom>
          <a:noFill/>
        </p:spPr>
        <p:txBody>
          <a:bodyPr wrap="square" rtlCol="0">
            <a:spAutoFit/>
          </a:bodyPr>
          <a:lstStyle/>
          <a:p>
            <a:pPr algn="ctr"/>
            <a:r>
              <a:rPr lang="en-US" b="1" dirty="0">
                <a:solidFill>
                  <a:srgbClr val="2A242F"/>
                </a:solidFill>
                <a:latin typeface="Arial" panose="020B0604020202020204" pitchFamily="34" charset="0"/>
                <a:cs typeface="Arial" panose="020B0604020202020204" pitchFamily="34" charset="0"/>
              </a:rPr>
              <a:t>CIS 133DA FINAL PROJECT PROPOSAL</a:t>
            </a:r>
          </a:p>
        </p:txBody>
      </p:sp>
      <p:sp>
        <p:nvSpPr>
          <p:cNvPr id="2" name="Rounded Rectangle 1">
            <a:extLst>
              <a:ext uri="{FF2B5EF4-FFF2-40B4-BE49-F238E27FC236}">
                <a16:creationId xmlns:a16="http://schemas.microsoft.com/office/drawing/2014/main" id="{FE4B7A68-34EB-B790-20C4-2D7111A19328}"/>
              </a:ext>
            </a:extLst>
          </p:cNvPr>
          <p:cNvSpPr/>
          <p:nvPr/>
        </p:nvSpPr>
        <p:spPr>
          <a:xfrm>
            <a:off x="6361488" y="2217625"/>
            <a:ext cx="1808136" cy="436042"/>
          </a:xfrm>
          <a:prstGeom prst="roundRect">
            <a:avLst>
              <a:gd name="adj" fmla="val 36844"/>
            </a:avLst>
          </a:prstGeom>
          <a:solidFill>
            <a:srgbClr val="2A24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A242F"/>
              </a:solidFill>
            </a:endParaRPr>
          </a:p>
        </p:txBody>
      </p:sp>
      <p:sp>
        <p:nvSpPr>
          <p:cNvPr id="3" name="TextBox 2">
            <a:extLst>
              <a:ext uri="{FF2B5EF4-FFF2-40B4-BE49-F238E27FC236}">
                <a16:creationId xmlns:a16="http://schemas.microsoft.com/office/drawing/2014/main" id="{7173B7E2-B4DF-1EDE-63BF-F86C9A7D47C7}"/>
              </a:ext>
            </a:extLst>
          </p:cNvPr>
          <p:cNvSpPr txBox="1"/>
          <p:nvPr/>
        </p:nvSpPr>
        <p:spPr>
          <a:xfrm>
            <a:off x="6446596" y="2275905"/>
            <a:ext cx="1637920" cy="307777"/>
          </a:xfrm>
          <a:prstGeom prst="rect">
            <a:avLst/>
          </a:prstGeom>
          <a:noFill/>
        </p:spPr>
        <p:txBody>
          <a:bodyPr wrap="square" rtlCol="0">
            <a:spAutoFit/>
          </a:bodyPr>
          <a:lstStyle/>
          <a:p>
            <a:pPr algn="ctr"/>
            <a:r>
              <a:rPr lang="en-US" sz="1400" b="1" dirty="0">
                <a:solidFill>
                  <a:srgbClr val="FDF7E9"/>
                </a:solidFill>
                <a:latin typeface="Arial" panose="020B0604020202020204" pitchFamily="34" charset="0"/>
                <a:cs typeface="Arial" panose="020B0604020202020204" pitchFamily="34" charset="0"/>
              </a:rPr>
              <a:t>WEBSITE NAME:</a:t>
            </a:r>
          </a:p>
        </p:txBody>
      </p:sp>
      <p:pic>
        <p:nvPicPr>
          <p:cNvPr id="13" name="Graphic 12">
            <a:extLst>
              <a:ext uri="{FF2B5EF4-FFF2-40B4-BE49-F238E27FC236}">
                <a16:creationId xmlns:a16="http://schemas.microsoft.com/office/drawing/2014/main" id="{F15D6B97-E56A-0FDC-32E5-255BE6F35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60" y="1987990"/>
            <a:ext cx="5209128" cy="3472752"/>
          </a:xfrm>
          <a:prstGeom prst="rect">
            <a:avLst/>
          </a:prstGeom>
        </p:spPr>
      </p:pic>
      <p:sp>
        <p:nvSpPr>
          <p:cNvPr id="14" name="TextBox 13">
            <a:extLst>
              <a:ext uri="{FF2B5EF4-FFF2-40B4-BE49-F238E27FC236}">
                <a16:creationId xmlns:a16="http://schemas.microsoft.com/office/drawing/2014/main" id="{3786AD0E-DD74-500A-CBB5-D098B90644DA}"/>
              </a:ext>
            </a:extLst>
          </p:cNvPr>
          <p:cNvSpPr txBox="1"/>
          <p:nvPr/>
        </p:nvSpPr>
        <p:spPr>
          <a:xfrm>
            <a:off x="6239435" y="2653667"/>
            <a:ext cx="5209309" cy="2585323"/>
          </a:xfrm>
          <a:prstGeom prst="rect">
            <a:avLst/>
          </a:prstGeom>
          <a:noFill/>
        </p:spPr>
        <p:txBody>
          <a:bodyPr wrap="square" rtlCol="0">
            <a:spAutoFit/>
          </a:bodyPr>
          <a:lstStyle/>
          <a:p>
            <a:r>
              <a:rPr lang="en-US" sz="5400" b="1" dirty="0">
                <a:solidFill>
                  <a:srgbClr val="2A242F"/>
                </a:solidFill>
                <a:latin typeface="Arial Rounded MT Bold" panose="020F0704030504030204" pitchFamily="34" charset="77"/>
                <a:cs typeface="Jumble" panose="020F0502020204030204" pitchFamily="34" charset="0"/>
              </a:rPr>
              <a:t>SONORAN DESERT CLUB</a:t>
            </a:r>
          </a:p>
          <a:p>
            <a:r>
              <a:rPr lang="en-US" sz="5400" b="1" dirty="0">
                <a:solidFill>
                  <a:srgbClr val="2A242F"/>
                </a:solidFill>
                <a:latin typeface="Arial Rounded MT Bold" panose="020F0704030504030204" pitchFamily="34" charset="77"/>
                <a:cs typeface="Jumble" panose="020F0502020204030204" pitchFamily="34" charset="0"/>
              </a:rPr>
              <a:t>@ SCC</a:t>
            </a:r>
          </a:p>
        </p:txBody>
      </p:sp>
    </p:spTree>
    <p:extLst>
      <p:ext uri="{BB962C8B-B14F-4D97-AF65-F5344CB8AC3E}">
        <p14:creationId xmlns:p14="http://schemas.microsoft.com/office/powerpoint/2010/main" val="2592211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997039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986042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9824513"/>
            <a:ext cx="7747048"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AT TOAD HALL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10" y="-9083042"/>
            <a:ext cx="9364980" cy="5608322"/>
          </a:xfrm>
          <a:prstGeom prst="roundRect">
            <a:avLst>
              <a:gd name="adj" fmla="val 2628"/>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908304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888560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868392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8801042"/>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884756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8801041"/>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880104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888560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5744618" y="-6542512"/>
            <a:ext cx="4363886" cy="2246769"/>
          </a:xfrm>
          <a:prstGeom prst="rect">
            <a:avLst/>
          </a:prstGeom>
          <a:noFill/>
        </p:spPr>
        <p:txBody>
          <a:bodyPr wrap="square" rtlCol="0">
            <a:spAutoFit/>
          </a:bodyPr>
          <a:lstStyle/>
          <a:p>
            <a:r>
              <a:rPr lang="en-US" sz="1400" dirty="0">
                <a:solidFill>
                  <a:srgbClr val="FDF7E9"/>
                </a:solidFill>
                <a:latin typeface="Arial" panose="020B0604020202020204" pitchFamily="34" charset="0"/>
                <a:cs typeface="Arial" panose="020B0604020202020204" pitchFamily="34" charset="0"/>
              </a:rPr>
              <a:t>One of CNUW’s six exhibits, Toad Hall is home to a collection of different native wildlife species including Gila Monsters, Desert Tortoises, Toads, Snakes, and many more.</a:t>
            </a:r>
          </a:p>
          <a:p>
            <a:endParaRPr lang="en-US" sz="1400" dirty="0">
              <a:solidFill>
                <a:srgbClr val="FDF7E9"/>
              </a:solidFill>
              <a:latin typeface="Arial" panose="020B0604020202020204" pitchFamily="34" charset="0"/>
              <a:cs typeface="Arial" panose="020B0604020202020204" pitchFamily="34" charset="0"/>
            </a:endParaRPr>
          </a:p>
          <a:p>
            <a:r>
              <a:rPr lang="en-US" sz="1400" dirty="0">
                <a:solidFill>
                  <a:srgbClr val="FDF7E9"/>
                </a:solidFill>
                <a:latin typeface="Arial" panose="020B0604020202020204" pitchFamily="34" charset="0"/>
                <a:cs typeface="Arial" panose="020B0604020202020204" pitchFamily="34" charset="0"/>
              </a:rPr>
              <a:t>With partnerships with CNUW, Sonoran Desert Club members have the opportunity to share their passion with wildlife, especially animals, to fellow students and community members of all ages by creating interactive table stations during Open House days.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3837043"/>
            <a:ext cx="9364981" cy="10343158"/>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999034" y="-3311920"/>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Table Station Types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5744617" y="-7713422"/>
            <a:ext cx="3690495" cy="1077218"/>
          </a:xfrm>
          <a:prstGeom prst="rect">
            <a:avLst/>
          </a:prstGeom>
          <a:noFill/>
        </p:spPr>
        <p:txBody>
          <a:bodyPr wrap="square" rtlCol="0">
            <a:spAutoFit/>
          </a:bodyPr>
          <a:lstStyle/>
          <a:p>
            <a:r>
              <a:rPr lang="en-US" sz="32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Sonoran Desert Club at Toad Hall</a:t>
            </a:r>
          </a:p>
        </p:txBody>
      </p:sp>
      <p:sp>
        <p:nvSpPr>
          <p:cNvPr id="20" name="Rounded Rectangle 19">
            <a:extLst>
              <a:ext uri="{FF2B5EF4-FFF2-40B4-BE49-F238E27FC236}">
                <a16:creationId xmlns:a16="http://schemas.microsoft.com/office/drawing/2014/main" id="{072B8357-F55E-BE3C-C69B-669FEEF9ECCC}"/>
              </a:ext>
            </a:extLst>
          </p:cNvPr>
          <p:cNvSpPr>
            <a:spLocks/>
          </p:cNvSpPr>
          <p:nvPr/>
        </p:nvSpPr>
        <p:spPr>
          <a:xfrm rot="5400000">
            <a:off x="2180836" y="-7637226"/>
            <a:ext cx="2998820" cy="2871483"/>
          </a:xfrm>
          <a:prstGeom prst="roundRect">
            <a:avLst>
              <a:gd name="adj" fmla="val 10098"/>
            </a:avLst>
          </a:prstGeom>
          <a:blipFill dpi="0" rotWithShape="1">
            <a:blip r:embed="rId7">
              <a:extLst>
                <a:ext uri="{28A0092B-C50C-407E-A947-70E740481C1C}">
                  <a14:useLocalDpi xmlns:a14="http://schemas.microsoft.com/office/drawing/2010/main" val="0"/>
                </a:ext>
              </a:extLst>
            </a:blip>
            <a:srcRect/>
            <a:stretch>
              <a:fillRect l="-10041" t="-242" r="-17566" b="292"/>
            </a:stretch>
          </a:blip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aret Left with solid fill">
            <a:extLst>
              <a:ext uri="{FF2B5EF4-FFF2-40B4-BE49-F238E27FC236}">
                <a16:creationId xmlns:a16="http://schemas.microsoft.com/office/drawing/2014/main" id="{1D948987-9D86-35F9-C646-FC1BE408FD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43096" y="-4602943"/>
            <a:ext cx="307200" cy="307200"/>
          </a:xfrm>
          <a:prstGeom prst="rect">
            <a:avLst/>
          </a:prstGeom>
          <a:effectLst>
            <a:outerShdw blurRad="108916" sx="102000" sy="102000" algn="ctr" rotWithShape="0">
              <a:srgbClr val="FDF7E9">
                <a:alpha val="80000"/>
              </a:srgbClr>
            </a:outerShdw>
          </a:effectLst>
        </p:spPr>
      </p:pic>
      <p:pic>
        <p:nvPicPr>
          <p:cNvPr id="22" name="Graphic 21" descr="Caret Right with solid fill">
            <a:extLst>
              <a:ext uri="{FF2B5EF4-FFF2-40B4-BE49-F238E27FC236}">
                <a16:creationId xmlns:a16="http://schemas.microsoft.com/office/drawing/2014/main" id="{17FA3675-0516-74C9-2E03-D5AA8B96BC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6645" y="-4602943"/>
            <a:ext cx="307200" cy="307200"/>
          </a:xfrm>
          <a:prstGeom prst="rect">
            <a:avLst/>
          </a:prstGeom>
          <a:effectLst>
            <a:outerShdw blurRad="108916" sx="102000" sy="102000" algn="ctr" rotWithShape="0">
              <a:srgbClr val="FDF7E9">
                <a:alpha val="80000"/>
              </a:srgbClr>
            </a:outerShdw>
          </a:effectLst>
        </p:spPr>
      </p:pic>
      <p:sp>
        <p:nvSpPr>
          <p:cNvPr id="23" name="Oval 22">
            <a:extLst>
              <a:ext uri="{FF2B5EF4-FFF2-40B4-BE49-F238E27FC236}">
                <a16:creationId xmlns:a16="http://schemas.microsoft.com/office/drawing/2014/main" id="{0B5A881B-DE1D-653E-AFB6-4989967CECBC}"/>
              </a:ext>
            </a:extLst>
          </p:cNvPr>
          <p:cNvSpPr/>
          <p:nvPr/>
        </p:nvSpPr>
        <p:spPr>
          <a:xfrm>
            <a:off x="3028565" y="-4506736"/>
            <a:ext cx="112734" cy="112734"/>
          </a:xfrm>
          <a:prstGeom prst="ellipse">
            <a:avLst/>
          </a:prstGeom>
          <a:solidFill>
            <a:srgbClr val="FDF7E9"/>
          </a:solidFill>
          <a:ln>
            <a:no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A5DD87-D07D-D4F6-3EFD-26F98DCE58F3}"/>
              </a:ext>
            </a:extLst>
          </p:cNvPr>
          <p:cNvSpPr/>
          <p:nvPr/>
        </p:nvSpPr>
        <p:spPr>
          <a:xfrm>
            <a:off x="3403879" y="-4506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997899-5E97-FCF2-9E26-F13028E61943}"/>
              </a:ext>
            </a:extLst>
          </p:cNvPr>
          <p:cNvSpPr/>
          <p:nvPr/>
        </p:nvSpPr>
        <p:spPr>
          <a:xfrm>
            <a:off x="3779193" y="-4506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BC7C25-9A44-8D9C-BF59-C99D6B55A363}"/>
              </a:ext>
            </a:extLst>
          </p:cNvPr>
          <p:cNvSpPr/>
          <p:nvPr/>
        </p:nvSpPr>
        <p:spPr>
          <a:xfrm>
            <a:off x="4154508" y="-4506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7">
            <a:extLst>
              <a:ext uri="{FF2B5EF4-FFF2-40B4-BE49-F238E27FC236}">
                <a16:creationId xmlns:a16="http://schemas.microsoft.com/office/drawing/2014/main" id="{F915DFEB-7229-6B8E-E460-09136CA7FCF6}"/>
              </a:ext>
            </a:extLst>
          </p:cNvPr>
          <p:cNvGraphicFramePr>
            <a:graphicFrameLocks noGrp="1"/>
          </p:cNvGraphicFramePr>
          <p:nvPr>
            <p:extLst>
              <p:ext uri="{D42A27DB-BD31-4B8C-83A1-F6EECF244321}">
                <p14:modId xmlns:p14="http://schemas.microsoft.com/office/powerpoint/2010/main" val="1546215804"/>
              </p:ext>
            </p:extLst>
          </p:nvPr>
        </p:nvGraphicFramePr>
        <p:xfrm>
          <a:off x="2039234" y="-2625900"/>
          <a:ext cx="8128000" cy="6314440"/>
        </p:xfrm>
        <a:graphic>
          <a:graphicData uri="http://schemas.openxmlformats.org/drawingml/2006/table">
            <a:tbl>
              <a:tblPr firstRow="1" bandRow="1">
                <a:tableStyleId>{F2DE63D5-997A-4646-A377-4702673A728D}</a:tableStyleId>
              </a:tblPr>
              <a:tblGrid>
                <a:gridCol w="1641931">
                  <a:extLst>
                    <a:ext uri="{9D8B030D-6E8A-4147-A177-3AD203B41FA5}">
                      <a16:colId xmlns:a16="http://schemas.microsoft.com/office/drawing/2014/main" val="2727684977"/>
                    </a:ext>
                  </a:extLst>
                </a:gridCol>
                <a:gridCol w="1894114">
                  <a:extLst>
                    <a:ext uri="{9D8B030D-6E8A-4147-A177-3AD203B41FA5}">
                      <a16:colId xmlns:a16="http://schemas.microsoft.com/office/drawing/2014/main" val="725181709"/>
                    </a:ext>
                  </a:extLst>
                </a:gridCol>
                <a:gridCol w="2559955">
                  <a:extLst>
                    <a:ext uri="{9D8B030D-6E8A-4147-A177-3AD203B41FA5}">
                      <a16:colId xmlns:a16="http://schemas.microsoft.com/office/drawing/2014/main" val="1591604562"/>
                    </a:ext>
                  </a:extLst>
                </a:gridCol>
                <a:gridCol w="2032000">
                  <a:extLst>
                    <a:ext uri="{9D8B030D-6E8A-4147-A177-3AD203B41FA5}">
                      <a16:colId xmlns:a16="http://schemas.microsoft.com/office/drawing/2014/main" val="2823796153"/>
                    </a:ext>
                  </a:extLst>
                </a:gridCol>
              </a:tblGrid>
              <a:tr h="370840">
                <a:tc>
                  <a:txBody>
                    <a:bodyPr/>
                    <a:lstStyle/>
                    <a:p>
                      <a:endParaRPr lang="en-US" dirty="0">
                        <a:solidFill>
                          <a:srgbClr val="5D8E75"/>
                        </a:solidFill>
                      </a:endParaRP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Animal Showcase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Interactive Mini Games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Species Discussions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extLst>
                  <a:ext uri="{0D108BD9-81ED-4DB2-BD59-A6C34878D82A}">
                    <a16:rowId xmlns:a16="http://schemas.microsoft.com/office/drawing/2014/main" val="944023930"/>
                  </a:ext>
                </a:extLst>
              </a:tr>
              <a:tr h="370840">
                <a:tc>
                  <a:txBody>
                    <a:bodyPr/>
                    <a:lstStyle/>
                    <a:p>
                      <a:r>
                        <a:rPr lang="en-US" dirty="0">
                          <a:solidFill>
                            <a:srgbClr val="5D8E75"/>
                          </a:solidFill>
                        </a:rPr>
                        <a:t>Description</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Be able to bring out one of Toad Hall’s non-toxic animal residents to help people get to know them more and up close.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Have visitors interact and play a type of mini game where they are able to learn interesting facts about the wildlife.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Talk about and introduce a biodiversity topic you are passionate about that is not present in Toad Hall.</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2768202629"/>
                  </a:ext>
                </a:extLst>
              </a:tr>
              <a:tr h="370840">
                <a:tc>
                  <a:txBody>
                    <a:bodyPr/>
                    <a:lstStyle/>
                    <a:p>
                      <a:r>
                        <a:rPr lang="en-US" dirty="0">
                          <a:solidFill>
                            <a:srgbClr val="5D8E75"/>
                          </a:solidFill>
                        </a:rPr>
                        <a:t>Table Activities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Let people touch and interact with the animal.</a:t>
                      </a:r>
                    </a:p>
                    <a:p>
                      <a:pPr marL="285750" indent="-285750">
                        <a:buFont typeface="Arial" panose="020B0604020202020204" pitchFamily="34" charset="0"/>
                        <a:buChar char="•"/>
                      </a:pPr>
                      <a:r>
                        <a:rPr lang="en-US" dirty="0">
                          <a:solidFill>
                            <a:srgbClr val="5D8E75"/>
                          </a:solidFill>
                        </a:rPr>
                        <a:t>Tell interesting facts about the species.</a:t>
                      </a:r>
                    </a:p>
                    <a:p>
                      <a:pPr marL="285750" indent="-285750">
                        <a:buFont typeface="Arial" panose="020B0604020202020204" pitchFamily="34" charset="0"/>
                        <a:buChar char="•"/>
                      </a:pPr>
                      <a:r>
                        <a:rPr lang="en-US" dirty="0">
                          <a:solidFill>
                            <a:srgbClr val="5D8E75"/>
                          </a:solidFill>
                        </a:rPr>
                        <a:t>Tell interesting stories of what the animal does on normal days at CNUW</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Guessing game activities to foster analytical thinking for a deeper understanding of wildlife.</a:t>
                      </a:r>
                    </a:p>
                    <a:p>
                      <a:pPr marL="285750" indent="-285750">
                        <a:buFont typeface="Arial" panose="020B0604020202020204" pitchFamily="34" charset="0"/>
                        <a:buChar char="•"/>
                      </a:pPr>
                      <a:r>
                        <a:rPr lang="en-US" dirty="0">
                          <a:solidFill>
                            <a:srgbClr val="5D8E75"/>
                          </a:solidFill>
                        </a:rPr>
                        <a:t>Games that focus on the mundane aspects of life to allow visitors to relate and grasp the topic more.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Present visual graphics, samples, or anything relevant to help people visualize your topic.</a:t>
                      </a:r>
                    </a:p>
                    <a:p>
                      <a:pPr marL="285750" indent="-285750">
                        <a:buFont typeface="Arial" panose="020B0604020202020204" pitchFamily="34" charset="0"/>
                        <a:buChar char="•"/>
                      </a:pPr>
                      <a:r>
                        <a:rPr lang="en-US" dirty="0">
                          <a:solidFill>
                            <a:srgbClr val="5D8E75"/>
                          </a:solidFill>
                        </a:rPr>
                        <a:t>Make interesting discussions that explain why your topic is interesting and important.</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1995625368"/>
                  </a:ext>
                </a:extLst>
              </a:tr>
            </a:tbl>
          </a:graphicData>
        </a:graphic>
      </p:graphicFrame>
      <p:sp>
        <p:nvSpPr>
          <p:cNvPr id="30" name="TextBox 29">
            <a:extLst>
              <a:ext uri="{FF2B5EF4-FFF2-40B4-BE49-F238E27FC236}">
                <a16:creationId xmlns:a16="http://schemas.microsoft.com/office/drawing/2014/main" id="{B534FD39-B6E6-D48F-7349-5BE9D7BC716E}"/>
              </a:ext>
            </a:extLst>
          </p:cNvPr>
          <p:cNvSpPr txBox="1"/>
          <p:nvPr/>
        </p:nvSpPr>
        <p:spPr>
          <a:xfrm>
            <a:off x="2999034" y="4451999"/>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Interested in presenting?</a:t>
            </a:r>
          </a:p>
        </p:txBody>
      </p:sp>
      <p:sp>
        <p:nvSpPr>
          <p:cNvPr id="31" name="Rounded Rectangle 30">
            <a:extLst>
              <a:ext uri="{FF2B5EF4-FFF2-40B4-BE49-F238E27FC236}">
                <a16:creationId xmlns:a16="http://schemas.microsoft.com/office/drawing/2014/main" id="{19E65CDB-80DA-A088-160B-4408636288C8}"/>
              </a:ext>
            </a:extLst>
          </p:cNvPr>
          <p:cNvSpPr>
            <a:spLocks/>
          </p:cNvSpPr>
          <p:nvPr/>
        </p:nvSpPr>
        <p:spPr>
          <a:xfrm>
            <a:off x="7597495" y="4462371"/>
            <a:ext cx="1548854" cy="523220"/>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4D68F"/>
              </a:solidFill>
            </a:endParaRPr>
          </a:p>
        </p:txBody>
      </p:sp>
      <p:sp>
        <p:nvSpPr>
          <p:cNvPr id="32" name="TextBox 31">
            <a:extLst>
              <a:ext uri="{FF2B5EF4-FFF2-40B4-BE49-F238E27FC236}">
                <a16:creationId xmlns:a16="http://schemas.microsoft.com/office/drawing/2014/main" id="{0DC9CE6B-0C21-B9AB-EA8D-0C22012D4D79}"/>
              </a:ext>
            </a:extLst>
          </p:cNvPr>
          <p:cNvSpPr txBox="1"/>
          <p:nvPr/>
        </p:nvSpPr>
        <p:spPr>
          <a:xfrm>
            <a:off x="7801420" y="4539314"/>
            <a:ext cx="1141003" cy="369332"/>
          </a:xfrm>
          <a:prstGeom prst="rect">
            <a:avLst/>
          </a:prstGeom>
          <a:noFill/>
        </p:spPr>
        <p:txBody>
          <a:bodyPr wrap="square" rtlCol="0">
            <a:spAutoFit/>
          </a:bodyPr>
          <a:lstStyle/>
          <a:p>
            <a:pPr algn="ctr"/>
            <a:r>
              <a:rPr lang="en-US" b="1" dirty="0">
                <a:solidFill>
                  <a:srgbClr val="FDF7E9"/>
                </a:solidFill>
                <a:effectLst/>
                <a:latin typeface="Arial" panose="020B0604020202020204" pitchFamily="34" charset="0"/>
                <a:cs typeface="Arial" panose="020B0604020202020204" pitchFamily="34" charset="0"/>
              </a:rPr>
              <a:t>SIGN UP</a:t>
            </a:r>
          </a:p>
        </p:txBody>
      </p:sp>
      <p:sp>
        <p:nvSpPr>
          <p:cNvPr id="43" name="Round Same Side Corner Rectangle 42">
            <a:extLst>
              <a:ext uri="{FF2B5EF4-FFF2-40B4-BE49-F238E27FC236}">
                <a16:creationId xmlns:a16="http://schemas.microsoft.com/office/drawing/2014/main" id="{96219E2B-A54D-0E67-87A8-EBC7503954B7}"/>
              </a:ext>
            </a:extLst>
          </p:cNvPr>
          <p:cNvSpPr/>
          <p:nvPr/>
        </p:nvSpPr>
        <p:spPr>
          <a:xfrm>
            <a:off x="1413507" y="5641246"/>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4099747-87CD-E0D4-7572-8CA6EC946D46}"/>
              </a:ext>
            </a:extLst>
          </p:cNvPr>
          <p:cNvSpPr txBox="1"/>
          <p:nvPr/>
        </p:nvSpPr>
        <p:spPr>
          <a:xfrm>
            <a:off x="1689290" y="585722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45" name="Picture 44" descr="A black background with a black square&#10;&#10;Description automatically generated with medium confidence">
            <a:extLst>
              <a:ext uri="{FF2B5EF4-FFF2-40B4-BE49-F238E27FC236}">
                <a16:creationId xmlns:a16="http://schemas.microsoft.com/office/drawing/2014/main" id="{844A6AD6-7D5D-2FCE-D932-5911A807E17D}"/>
              </a:ext>
            </a:extLst>
          </p:cNvPr>
          <p:cNvPicPr>
            <a:picLocks noChangeAspect="1"/>
          </p:cNvPicPr>
          <p:nvPr/>
        </p:nvPicPr>
        <p:blipFill>
          <a:blip r:embed="rId12"/>
          <a:stretch>
            <a:fillRect/>
          </a:stretch>
        </p:blipFill>
        <p:spPr>
          <a:xfrm flipH="1">
            <a:off x="10148925" y="5944625"/>
            <a:ext cx="353785" cy="353785"/>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C4F6199D-9F27-464D-FF60-716A0EC73D1D}"/>
              </a:ext>
            </a:extLst>
          </p:cNvPr>
          <p:cNvPicPr>
            <a:picLocks noChangeAspect="1"/>
          </p:cNvPicPr>
          <p:nvPr/>
        </p:nvPicPr>
        <p:blipFill>
          <a:blip r:embed="rId13"/>
          <a:stretch>
            <a:fillRect/>
          </a:stretch>
        </p:blipFill>
        <p:spPr>
          <a:xfrm flipH="1">
            <a:off x="9741222" y="6008846"/>
            <a:ext cx="248083" cy="248083"/>
          </a:xfrm>
          <a:prstGeom prst="rect">
            <a:avLst/>
          </a:prstGeom>
        </p:spPr>
      </p:pic>
      <p:sp>
        <p:nvSpPr>
          <p:cNvPr id="47" name="Rounded Rectangle 46">
            <a:extLst>
              <a:ext uri="{FF2B5EF4-FFF2-40B4-BE49-F238E27FC236}">
                <a16:creationId xmlns:a16="http://schemas.microsoft.com/office/drawing/2014/main" id="{EF7DD25D-6A52-B2AC-83FD-A963E421D37D}"/>
              </a:ext>
            </a:extLst>
          </p:cNvPr>
          <p:cNvSpPr/>
          <p:nvPr/>
        </p:nvSpPr>
        <p:spPr>
          <a:xfrm>
            <a:off x="1399039" y="-9083043"/>
            <a:ext cx="9393921" cy="1558915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780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08207"/>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CONNECT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399039" y="1249678"/>
            <a:ext cx="9393921" cy="5608322"/>
          </a:xfrm>
          <a:prstGeom prst="roundRect">
            <a:avLst>
              <a:gd name="adj" fmla="val 2628"/>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1485154"/>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447115"/>
            <a:ext cx="639339" cy="426226"/>
          </a:xfrm>
          <a:prstGeom prst="rect">
            <a:avLst/>
          </a:prstGeom>
        </p:spPr>
      </p:pic>
      <p:sp>
        <p:nvSpPr>
          <p:cNvPr id="16" name="Round Same Side Corner Rectangle 15">
            <a:extLst>
              <a:ext uri="{FF2B5EF4-FFF2-40B4-BE49-F238E27FC236}">
                <a16:creationId xmlns:a16="http://schemas.microsoft.com/office/drawing/2014/main" id="{ED595E7E-0228-EA57-FB44-860CD5CB2CEE}"/>
              </a:ext>
            </a:extLst>
          </p:cNvPr>
          <p:cNvSpPr/>
          <p:nvPr/>
        </p:nvSpPr>
        <p:spPr>
          <a:xfrm>
            <a:off x="1399040" y="6495677"/>
            <a:ext cx="9393922" cy="3515469"/>
          </a:xfrm>
          <a:prstGeom prst="round2SameRect">
            <a:avLst>
              <a:gd name="adj1" fmla="val 0"/>
              <a:gd name="adj2" fmla="val 4885"/>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020FE78-E6E9-289B-AC46-3FFE17192E64}"/>
              </a:ext>
            </a:extLst>
          </p:cNvPr>
          <p:cNvSpPr>
            <a:spLocks/>
          </p:cNvSpPr>
          <p:nvPr/>
        </p:nvSpPr>
        <p:spPr>
          <a:xfrm>
            <a:off x="2201081" y="2572900"/>
            <a:ext cx="4102982" cy="6022460"/>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96FB2B-9E1E-AC9C-BF2E-1C315E25C14F}"/>
              </a:ext>
            </a:extLst>
          </p:cNvPr>
          <p:cNvSpPr txBox="1"/>
          <p:nvPr/>
        </p:nvSpPr>
        <p:spPr>
          <a:xfrm>
            <a:off x="2409144" y="2903971"/>
            <a:ext cx="3713682" cy="523220"/>
          </a:xfrm>
          <a:prstGeom prst="rect">
            <a:avLst/>
          </a:prstGeom>
          <a:noFill/>
        </p:spPr>
        <p:txBody>
          <a:bodyPr wrap="square" rtlCol="0">
            <a:spAutoFit/>
          </a:bodyPr>
          <a:lstStyle/>
          <a:p>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Club Meeting Details</a:t>
            </a:r>
          </a:p>
        </p:txBody>
      </p:sp>
      <p:sp>
        <p:nvSpPr>
          <p:cNvPr id="14" name="TextBox 13">
            <a:extLst>
              <a:ext uri="{FF2B5EF4-FFF2-40B4-BE49-F238E27FC236}">
                <a16:creationId xmlns:a16="http://schemas.microsoft.com/office/drawing/2014/main" id="{CEC498AB-519B-D3CE-4E55-425B4E6B83BD}"/>
              </a:ext>
            </a:extLst>
          </p:cNvPr>
          <p:cNvSpPr txBox="1"/>
          <p:nvPr/>
        </p:nvSpPr>
        <p:spPr>
          <a:xfrm>
            <a:off x="2463670" y="3518721"/>
            <a:ext cx="3577802" cy="2092881"/>
          </a:xfrm>
          <a:prstGeom prst="rect">
            <a:avLst/>
          </a:prstGeom>
          <a:noFill/>
        </p:spPr>
        <p:txBody>
          <a:bodyPr wrap="square" rtlCol="0">
            <a:spAutoFit/>
          </a:bodyPr>
          <a:lstStyle/>
          <a:p>
            <a:r>
              <a:rPr lang="en-US" sz="1300" b="1" dirty="0">
                <a:solidFill>
                  <a:srgbClr val="2A242F"/>
                </a:solidFill>
                <a:latin typeface="Arial" panose="020B0604020202020204" pitchFamily="34" charset="0"/>
                <a:cs typeface="Arial" panose="020B0604020202020204" pitchFamily="34" charset="0"/>
              </a:rPr>
              <a:t>When:</a:t>
            </a:r>
            <a:r>
              <a:rPr lang="en-US" sz="1300" dirty="0">
                <a:solidFill>
                  <a:srgbClr val="2A242F"/>
                </a:solidFill>
                <a:latin typeface="Arial" panose="020B0604020202020204" pitchFamily="34" charset="0"/>
                <a:cs typeface="Arial" panose="020B0604020202020204" pitchFamily="34" charset="0"/>
              </a:rPr>
              <a:t> Every other Monday and Thursday</a:t>
            </a:r>
          </a:p>
          <a:p>
            <a:endParaRPr lang="en-US" sz="1300"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Time:</a:t>
            </a:r>
            <a:r>
              <a:rPr lang="en-US" sz="1300" dirty="0">
                <a:solidFill>
                  <a:srgbClr val="2A242F"/>
                </a:solidFill>
                <a:latin typeface="Arial" panose="020B0604020202020204" pitchFamily="34" charset="0"/>
                <a:cs typeface="Arial" panose="020B0604020202020204" pitchFamily="34" charset="0"/>
              </a:rPr>
              <a:t> 2:00pm to 3:00pm</a:t>
            </a:r>
          </a:p>
          <a:p>
            <a:endParaRPr lang="en-US" sz="1300"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Location: </a:t>
            </a:r>
          </a:p>
          <a:p>
            <a:r>
              <a:rPr lang="en-US" sz="1300" dirty="0">
                <a:solidFill>
                  <a:srgbClr val="2A242F"/>
                </a:solidFill>
                <a:latin typeface="Arial" panose="020B0604020202020204" pitchFamily="34" charset="0"/>
                <a:cs typeface="Arial" panose="020B0604020202020204" pitchFamily="34" charset="0"/>
              </a:rPr>
              <a:t>Hall of Biodiversity Past, </a:t>
            </a:r>
          </a:p>
          <a:p>
            <a:r>
              <a:rPr lang="en-US" sz="1300" dirty="0">
                <a:solidFill>
                  <a:srgbClr val="2A242F"/>
                </a:solidFill>
                <a:latin typeface="Arial" panose="020B0604020202020204" pitchFamily="34" charset="0"/>
                <a:cs typeface="Arial" panose="020B0604020202020204" pitchFamily="34" charset="0"/>
              </a:rPr>
              <a:t>Center for Nature and Urban Wildlife Building, </a:t>
            </a:r>
          </a:p>
          <a:p>
            <a:r>
              <a:rPr lang="en-US" sz="1300" dirty="0">
                <a:solidFill>
                  <a:srgbClr val="2A242F"/>
                </a:solidFill>
                <a:latin typeface="Arial" panose="020B0604020202020204" pitchFamily="34" charset="0"/>
                <a:cs typeface="Arial" panose="020B0604020202020204" pitchFamily="34" charset="0"/>
              </a:rPr>
              <a:t>Scottsdale Community College</a:t>
            </a:r>
          </a:p>
          <a:p>
            <a:r>
              <a:rPr lang="en-US" sz="1300" dirty="0">
                <a:solidFill>
                  <a:srgbClr val="2A242F"/>
                </a:solidFill>
                <a:effectLst/>
                <a:latin typeface="Arial" panose="020B0604020202020204" pitchFamily="34" charset="0"/>
                <a:cs typeface="Arial" panose="020B0604020202020204" pitchFamily="34" charset="0"/>
              </a:rPr>
              <a:t>9000 E Chaparral Rd, Scottsdale, AZ 85256</a:t>
            </a:r>
          </a:p>
          <a:p>
            <a:endParaRPr lang="en-US" sz="1300" b="1" dirty="0">
              <a:solidFill>
                <a:srgbClr val="2A242F"/>
              </a:solidFill>
              <a:latin typeface="Arial" panose="020B0604020202020204" pitchFamily="34" charset="0"/>
              <a:cs typeface="Arial" panose="020B0604020202020204" pitchFamily="34" charset="0"/>
            </a:endParaRPr>
          </a:p>
        </p:txBody>
      </p:sp>
      <p:pic>
        <p:nvPicPr>
          <p:cNvPr id="20" name="Picture 19" descr="A map of a university&#10;&#10;Description automatically generated">
            <a:extLst>
              <a:ext uri="{FF2B5EF4-FFF2-40B4-BE49-F238E27FC236}">
                <a16:creationId xmlns:a16="http://schemas.microsoft.com/office/drawing/2014/main" id="{C796A9F9-5A00-2D0B-4D4E-CC58A74AC88E}"/>
              </a:ext>
            </a:extLst>
          </p:cNvPr>
          <p:cNvPicPr>
            <a:picLocks noChangeAspect="1"/>
          </p:cNvPicPr>
          <p:nvPr/>
        </p:nvPicPr>
        <p:blipFill>
          <a:blip r:embed="rId7"/>
          <a:stretch>
            <a:fillRect/>
          </a:stretch>
        </p:blipFill>
        <p:spPr>
          <a:xfrm>
            <a:off x="2538040" y="5608320"/>
            <a:ext cx="3429061" cy="2605684"/>
          </a:xfrm>
          <a:prstGeom prst="rect">
            <a:avLst/>
          </a:prstGeom>
        </p:spPr>
      </p:pic>
      <p:sp>
        <p:nvSpPr>
          <p:cNvPr id="27" name="Rounded Rectangle 26">
            <a:extLst>
              <a:ext uri="{FF2B5EF4-FFF2-40B4-BE49-F238E27FC236}">
                <a16:creationId xmlns:a16="http://schemas.microsoft.com/office/drawing/2014/main" id="{4AEAE118-20C9-0C5F-3719-0BED6E470059}"/>
              </a:ext>
            </a:extLst>
          </p:cNvPr>
          <p:cNvSpPr>
            <a:spLocks/>
          </p:cNvSpPr>
          <p:nvPr/>
        </p:nvSpPr>
        <p:spPr>
          <a:xfrm>
            <a:off x="6621180" y="2548679"/>
            <a:ext cx="3369739" cy="2815672"/>
          </a:xfrm>
          <a:prstGeom prst="roundRect">
            <a:avLst>
              <a:gd name="adj" fmla="val 10098"/>
            </a:avLst>
          </a:prstGeom>
          <a:solidFill>
            <a:srgbClr val="5D8E75"/>
          </a:solidFill>
          <a:ln>
            <a:noFill/>
          </a:ln>
          <a:effectLst>
            <a:outerShdw blurRad="177954" sx="102000" sy="102000" algn="ctr" rotWithShape="0">
              <a:srgbClr val="5D8E75">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4BBAB96-89B3-A00C-1E06-4F833F67172F}"/>
              </a:ext>
            </a:extLst>
          </p:cNvPr>
          <p:cNvSpPr txBox="1"/>
          <p:nvPr/>
        </p:nvSpPr>
        <p:spPr>
          <a:xfrm>
            <a:off x="6875565" y="2903971"/>
            <a:ext cx="2953614" cy="523220"/>
          </a:xfrm>
          <a:prstGeom prst="rect">
            <a:avLst/>
          </a:prstGeom>
          <a:noFill/>
        </p:spPr>
        <p:txBody>
          <a:bodyPr wrap="square" rtlCol="0">
            <a:spAutoFit/>
          </a:bodyPr>
          <a:lstStyle/>
          <a:p>
            <a:r>
              <a:rPr lang="en-US" sz="28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Contact Person</a:t>
            </a:r>
          </a:p>
        </p:txBody>
      </p:sp>
      <p:sp>
        <p:nvSpPr>
          <p:cNvPr id="29" name="TextBox 28">
            <a:extLst>
              <a:ext uri="{FF2B5EF4-FFF2-40B4-BE49-F238E27FC236}">
                <a16:creationId xmlns:a16="http://schemas.microsoft.com/office/drawing/2014/main" id="{0B49B431-519F-E9DB-7ABD-8DD2D2AFCDB6}"/>
              </a:ext>
            </a:extLst>
          </p:cNvPr>
          <p:cNvSpPr txBox="1"/>
          <p:nvPr/>
        </p:nvSpPr>
        <p:spPr>
          <a:xfrm>
            <a:off x="6875565" y="3521027"/>
            <a:ext cx="2953614" cy="1492716"/>
          </a:xfrm>
          <a:prstGeom prst="rect">
            <a:avLst/>
          </a:prstGeom>
          <a:noFill/>
        </p:spPr>
        <p:txBody>
          <a:bodyPr wrap="square" rtlCol="0">
            <a:spAutoFit/>
          </a:bodyPr>
          <a:lstStyle/>
          <a:p>
            <a:r>
              <a:rPr lang="en-US" sz="1300" dirty="0">
                <a:solidFill>
                  <a:srgbClr val="FDF7E9"/>
                </a:solidFill>
                <a:effectLst/>
                <a:latin typeface="Arial" panose="020B0604020202020204" pitchFamily="34" charset="0"/>
                <a:cs typeface="Arial" panose="020B0604020202020204" pitchFamily="34" charset="0"/>
              </a:rPr>
              <a:t>Any questions? Ask the club advisor!</a:t>
            </a:r>
          </a:p>
          <a:p>
            <a:endParaRPr lang="en-US" sz="1300" b="1" dirty="0">
              <a:solidFill>
                <a:srgbClr val="FDF7E9"/>
              </a:solidFill>
              <a:latin typeface="Arial" panose="020B0604020202020204" pitchFamily="34" charset="0"/>
              <a:cs typeface="Arial" panose="020B0604020202020204" pitchFamily="34" charset="0"/>
            </a:endParaRPr>
          </a:p>
          <a:p>
            <a:r>
              <a:rPr lang="en-US" sz="1300" b="1" dirty="0">
                <a:solidFill>
                  <a:srgbClr val="FDF7E9"/>
                </a:solidFill>
                <a:latin typeface="Arial" panose="020B0604020202020204" pitchFamily="34" charset="0"/>
                <a:cs typeface="Arial" panose="020B0604020202020204" pitchFamily="34" charset="0"/>
              </a:rPr>
              <a:t>Natalie Case</a:t>
            </a:r>
          </a:p>
          <a:p>
            <a:r>
              <a:rPr lang="en-US" sz="1300" dirty="0">
                <a:solidFill>
                  <a:srgbClr val="FDF7E9"/>
                </a:solidFill>
                <a:latin typeface="Arial" panose="020B0604020202020204" pitchFamily="34" charset="0"/>
                <a:cs typeface="Arial" panose="020B0604020202020204" pitchFamily="34" charset="0"/>
              </a:rPr>
              <a:t>Club Advisor, Education Programs Developer at CNUW</a:t>
            </a:r>
          </a:p>
          <a:p>
            <a:r>
              <a:rPr lang="en-US" sz="1300" dirty="0">
                <a:solidFill>
                  <a:srgbClr val="FDF7E9"/>
                </a:solidFill>
                <a:latin typeface="Arial" panose="020B0604020202020204" pitchFamily="34" charset="0"/>
                <a:cs typeface="Arial" panose="020B0604020202020204" pitchFamily="34" charset="0"/>
              </a:rPr>
              <a:t>(480) 423-6737</a:t>
            </a:r>
          </a:p>
          <a:p>
            <a:r>
              <a:rPr lang="en-US" sz="1300" u="sng" dirty="0">
                <a:solidFill>
                  <a:srgbClr val="FDF7E9"/>
                </a:solidFill>
                <a:latin typeface="Arial" panose="020B0604020202020204" pitchFamily="34" charset="0"/>
                <a:cs typeface="Arial" panose="020B0604020202020204" pitchFamily="34" charset="0"/>
              </a:rPr>
              <a:t>natalie.case@scottsdalecc.edu</a:t>
            </a:r>
          </a:p>
        </p:txBody>
      </p:sp>
      <p:sp>
        <p:nvSpPr>
          <p:cNvPr id="31" name="Rounded Rectangle 30">
            <a:extLst>
              <a:ext uri="{FF2B5EF4-FFF2-40B4-BE49-F238E27FC236}">
                <a16:creationId xmlns:a16="http://schemas.microsoft.com/office/drawing/2014/main" id="{26578EB7-23FC-3D8A-B100-64D75F6F61A8}"/>
              </a:ext>
            </a:extLst>
          </p:cNvPr>
          <p:cNvSpPr>
            <a:spLocks/>
          </p:cNvSpPr>
          <p:nvPr/>
        </p:nvSpPr>
        <p:spPr>
          <a:xfrm>
            <a:off x="6641022" y="5716065"/>
            <a:ext cx="3369739" cy="28785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BD4B084-6118-1BC9-27BA-64AF6EC2C4AF}"/>
              </a:ext>
            </a:extLst>
          </p:cNvPr>
          <p:cNvSpPr txBox="1"/>
          <p:nvPr/>
        </p:nvSpPr>
        <p:spPr>
          <a:xfrm>
            <a:off x="6895407" y="6030795"/>
            <a:ext cx="2953614" cy="523220"/>
          </a:xfrm>
          <a:prstGeom prst="rect">
            <a:avLst/>
          </a:prstGeom>
          <a:noFill/>
        </p:spPr>
        <p:txBody>
          <a:bodyPr wrap="square" rtlCol="0">
            <a:spAutoFit/>
          </a:bodyPr>
          <a:lstStyle/>
          <a:p>
            <a:r>
              <a:rPr lang="en-US" sz="2800" b="1" dirty="0">
                <a:solidFill>
                  <a:srgbClr val="C26553"/>
                </a:solidFill>
                <a:effectLst>
                  <a:outerShdw blurRad="465915" algn="ctr" rotWithShape="0">
                    <a:srgbClr val="C26553">
                      <a:alpha val="44000"/>
                    </a:srgbClr>
                  </a:outerShdw>
                </a:effectLst>
                <a:latin typeface="Arial" panose="020B0604020202020204" pitchFamily="34" charset="0"/>
                <a:cs typeface="Arial" panose="020B0604020202020204" pitchFamily="34" charset="0"/>
              </a:rPr>
              <a:t>Social Media</a:t>
            </a:r>
          </a:p>
        </p:txBody>
      </p:sp>
      <p:sp>
        <p:nvSpPr>
          <p:cNvPr id="48" name="TextBox 47">
            <a:extLst>
              <a:ext uri="{FF2B5EF4-FFF2-40B4-BE49-F238E27FC236}">
                <a16:creationId xmlns:a16="http://schemas.microsoft.com/office/drawing/2014/main" id="{91398D07-3503-A7E3-2000-B080C7BCA3D7}"/>
              </a:ext>
            </a:extLst>
          </p:cNvPr>
          <p:cNvSpPr txBox="1"/>
          <p:nvPr/>
        </p:nvSpPr>
        <p:spPr>
          <a:xfrm>
            <a:off x="6895407" y="6647851"/>
            <a:ext cx="2953614" cy="1692771"/>
          </a:xfrm>
          <a:prstGeom prst="rect">
            <a:avLst/>
          </a:prstGeom>
          <a:noFill/>
        </p:spPr>
        <p:txBody>
          <a:bodyPr wrap="square" rtlCol="0">
            <a:spAutoFit/>
          </a:bodyPr>
          <a:lstStyle/>
          <a:p>
            <a:r>
              <a:rPr lang="en-US" sz="1300" dirty="0">
                <a:solidFill>
                  <a:srgbClr val="2A242F"/>
                </a:solidFill>
                <a:effectLst/>
                <a:latin typeface="Arial" panose="020B0604020202020204" pitchFamily="34" charset="0"/>
                <a:cs typeface="Arial" panose="020B0604020202020204" pitchFamily="34" charset="0"/>
              </a:rPr>
              <a:t>Follow CNUW on social media to get the latest news about the club and interact with fellow members.</a:t>
            </a:r>
          </a:p>
          <a:p>
            <a:endParaRPr lang="en-US" sz="1300" b="1"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Instagram:</a:t>
            </a:r>
            <a:r>
              <a:rPr lang="en-US" sz="1300" dirty="0">
                <a:solidFill>
                  <a:srgbClr val="2A242F"/>
                </a:solidFill>
                <a:latin typeface="Arial" panose="020B0604020202020204" pitchFamily="34" charset="0"/>
                <a:cs typeface="Arial" panose="020B0604020202020204" pitchFamily="34" charset="0"/>
              </a:rPr>
              <a:t> </a:t>
            </a:r>
            <a:r>
              <a:rPr lang="en-US" sz="1300" u="sng" dirty="0">
                <a:solidFill>
                  <a:srgbClr val="C26553"/>
                </a:solidFill>
                <a:latin typeface="Arial" panose="020B0604020202020204" pitchFamily="34" charset="0"/>
                <a:cs typeface="Arial" panose="020B0604020202020204" pitchFamily="34" charset="0"/>
              </a:rPr>
              <a:t>@cnuw_cnuw</a:t>
            </a:r>
          </a:p>
          <a:p>
            <a:endParaRPr lang="en-US" sz="1300" b="1"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Discord Server:</a:t>
            </a:r>
            <a:r>
              <a:rPr lang="en-US" sz="1300" dirty="0">
                <a:solidFill>
                  <a:srgbClr val="2A242F"/>
                </a:solidFill>
                <a:latin typeface="Arial" panose="020B0604020202020204" pitchFamily="34" charset="0"/>
                <a:cs typeface="Arial" panose="020B0604020202020204" pitchFamily="34" charset="0"/>
              </a:rPr>
              <a:t> </a:t>
            </a:r>
            <a:r>
              <a:rPr lang="en-US" sz="1300" u="sng" dirty="0">
                <a:solidFill>
                  <a:srgbClr val="C26553"/>
                </a:solidFill>
                <a:latin typeface="Arial" panose="020B0604020202020204" pitchFamily="34" charset="0"/>
                <a:cs typeface="Arial" panose="020B0604020202020204" pitchFamily="34" charset="0"/>
              </a:rPr>
              <a:t>Center for Nature and Urban Wildlife</a:t>
            </a:r>
            <a:endParaRPr lang="en-US" sz="1300" b="1" u="sng" dirty="0">
              <a:solidFill>
                <a:srgbClr val="C26553"/>
              </a:solidFill>
              <a:latin typeface="Arial" panose="020B0604020202020204" pitchFamily="34" charset="0"/>
              <a:cs typeface="Arial" panose="020B0604020202020204" pitchFamily="34" charset="0"/>
            </a:endParaRPr>
          </a:p>
        </p:txBody>
      </p:sp>
      <p:sp>
        <p:nvSpPr>
          <p:cNvPr id="53" name="Round Same Side Corner Rectangle 52">
            <a:extLst>
              <a:ext uri="{FF2B5EF4-FFF2-40B4-BE49-F238E27FC236}">
                <a16:creationId xmlns:a16="http://schemas.microsoft.com/office/drawing/2014/main" id="{7971BC8D-71A3-38E4-4C84-1E05BE91398B}"/>
              </a:ext>
            </a:extLst>
          </p:cNvPr>
          <p:cNvSpPr/>
          <p:nvPr/>
        </p:nvSpPr>
        <p:spPr>
          <a:xfrm>
            <a:off x="1413507" y="9146277"/>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0EB4848-8822-F3EC-6100-A6E47833EA65}"/>
              </a:ext>
            </a:extLst>
          </p:cNvPr>
          <p:cNvSpPr txBox="1"/>
          <p:nvPr/>
        </p:nvSpPr>
        <p:spPr>
          <a:xfrm>
            <a:off x="1689290" y="9362258"/>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55" name="Picture 54" descr="A black background with a black square&#10;&#10;Description automatically generated with medium confidence">
            <a:extLst>
              <a:ext uri="{FF2B5EF4-FFF2-40B4-BE49-F238E27FC236}">
                <a16:creationId xmlns:a16="http://schemas.microsoft.com/office/drawing/2014/main" id="{29D6AF34-B5A9-F961-E952-5F03944C93B1}"/>
              </a:ext>
            </a:extLst>
          </p:cNvPr>
          <p:cNvPicPr>
            <a:picLocks noChangeAspect="1"/>
          </p:cNvPicPr>
          <p:nvPr/>
        </p:nvPicPr>
        <p:blipFill>
          <a:blip r:embed="rId8"/>
          <a:stretch>
            <a:fillRect/>
          </a:stretch>
        </p:blipFill>
        <p:spPr>
          <a:xfrm flipH="1">
            <a:off x="10148925" y="9449656"/>
            <a:ext cx="353785" cy="353785"/>
          </a:xfrm>
          <a:prstGeom prst="rect">
            <a:avLst/>
          </a:prstGeom>
        </p:spPr>
      </p:pic>
      <p:pic>
        <p:nvPicPr>
          <p:cNvPr id="56" name="Picture 55" descr="A black background with a black square&#10;&#10;Description automatically generated with medium confidence">
            <a:extLst>
              <a:ext uri="{FF2B5EF4-FFF2-40B4-BE49-F238E27FC236}">
                <a16:creationId xmlns:a16="http://schemas.microsoft.com/office/drawing/2014/main" id="{72193947-6A44-FCCB-1462-80AA778D9D73}"/>
              </a:ext>
            </a:extLst>
          </p:cNvPr>
          <p:cNvPicPr>
            <a:picLocks noChangeAspect="1"/>
          </p:cNvPicPr>
          <p:nvPr/>
        </p:nvPicPr>
        <p:blipFill>
          <a:blip r:embed="rId9"/>
          <a:stretch>
            <a:fillRect/>
          </a:stretch>
        </p:blipFill>
        <p:spPr>
          <a:xfrm flipH="1">
            <a:off x="9741222" y="9513877"/>
            <a:ext cx="248083" cy="248083"/>
          </a:xfrm>
          <a:prstGeom prst="rect">
            <a:avLst/>
          </a:prstGeom>
        </p:spPr>
      </p:pic>
      <p:sp>
        <p:nvSpPr>
          <p:cNvPr id="57" name="Rounded Rectangle 56">
            <a:extLst>
              <a:ext uri="{FF2B5EF4-FFF2-40B4-BE49-F238E27FC236}">
                <a16:creationId xmlns:a16="http://schemas.microsoft.com/office/drawing/2014/main" id="{7C684A86-D63F-5118-0435-4FDE9A6AB870}"/>
              </a:ext>
            </a:extLst>
          </p:cNvPr>
          <p:cNvSpPr/>
          <p:nvPr/>
        </p:nvSpPr>
        <p:spPr>
          <a:xfrm>
            <a:off x="1399039" y="1249678"/>
            <a:ext cx="9393921" cy="8761468"/>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CCD14E74-5BD3-1C9B-A27A-13247BF33438}"/>
              </a:ext>
            </a:extLst>
          </p:cNvPr>
          <p:cNvCxnSpPr>
            <a:cxnSpLocks/>
          </p:cNvCxnSpPr>
          <p:nvPr/>
        </p:nvCxnSpPr>
        <p:spPr>
          <a:xfrm>
            <a:off x="8355149" y="1781564"/>
            <a:ext cx="711359" cy="0"/>
          </a:xfrm>
          <a:prstGeom prst="line">
            <a:avLst/>
          </a:prstGeom>
          <a:ln w="19050">
            <a:solidFill>
              <a:srgbClr val="C265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33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70675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359678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3560873"/>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CONNECT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399039" y="-2819402"/>
            <a:ext cx="9393921" cy="5608322"/>
          </a:xfrm>
          <a:prstGeom prst="roundRect">
            <a:avLst>
              <a:gd name="adj" fmla="val 2628"/>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281940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262196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242028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2537402"/>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258392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2537401"/>
            <a:ext cx="883085"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253740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2621965"/>
            <a:ext cx="639339" cy="426226"/>
          </a:xfrm>
          <a:prstGeom prst="rect">
            <a:avLst/>
          </a:prstGeom>
        </p:spPr>
      </p:pic>
      <p:sp>
        <p:nvSpPr>
          <p:cNvPr id="16" name="Round Same Side Corner Rectangle 15">
            <a:extLst>
              <a:ext uri="{FF2B5EF4-FFF2-40B4-BE49-F238E27FC236}">
                <a16:creationId xmlns:a16="http://schemas.microsoft.com/office/drawing/2014/main" id="{ED595E7E-0228-EA57-FB44-860CD5CB2CEE}"/>
              </a:ext>
            </a:extLst>
          </p:cNvPr>
          <p:cNvSpPr/>
          <p:nvPr/>
        </p:nvSpPr>
        <p:spPr>
          <a:xfrm>
            <a:off x="1399040" y="2426597"/>
            <a:ext cx="9393922" cy="3515469"/>
          </a:xfrm>
          <a:prstGeom prst="round2SameRect">
            <a:avLst>
              <a:gd name="adj1" fmla="val 0"/>
              <a:gd name="adj2" fmla="val 4885"/>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020FE78-E6E9-289B-AC46-3FFE17192E64}"/>
              </a:ext>
            </a:extLst>
          </p:cNvPr>
          <p:cNvSpPr>
            <a:spLocks/>
          </p:cNvSpPr>
          <p:nvPr/>
        </p:nvSpPr>
        <p:spPr>
          <a:xfrm>
            <a:off x="2201081" y="-1496180"/>
            <a:ext cx="4102982" cy="6022460"/>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96FB2B-9E1E-AC9C-BF2E-1C315E25C14F}"/>
              </a:ext>
            </a:extLst>
          </p:cNvPr>
          <p:cNvSpPr txBox="1"/>
          <p:nvPr/>
        </p:nvSpPr>
        <p:spPr>
          <a:xfrm>
            <a:off x="2409144" y="-1165109"/>
            <a:ext cx="3713682" cy="523220"/>
          </a:xfrm>
          <a:prstGeom prst="rect">
            <a:avLst/>
          </a:prstGeom>
          <a:noFill/>
        </p:spPr>
        <p:txBody>
          <a:bodyPr wrap="square" rtlCol="0">
            <a:spAutoFit/>
          </a:bodyPr>
          <a:lstStyle/>
          <a:p>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Club Meeting Details</a:t>
            </a:r>
          </a:p>
        </p:txBody>
      </p:sp>
      <p:sp>
        <p:nvSpPr>
          <p:cNvPr id="14" name="TextBox 13">
            <a:extLst>
              <a:ext uri="{FF2B5EF4-FFF2-40B4-BE49-F238E27FC236}">
                <a16:creationId xmlns:a16="http://schemas.microsoft.com/office/drawing/2014/main" id="{CEC498AB-519B-D3CE-4E55-425B4E6B83BD}"/>
              </a:ext>
            </a:extLst>
          </p:cNvPr>
          <p:cNvSpPr txBox="1"/>
          <p:nvPr/>
        </p:nvSpPr>
        <p:spPr>
          <a:xfrm>
            <a:off x="2463670" y="-550359"/>
            <a:ext cx="3577802" cy="2092881"/>
          </a:xfrm>
          <a:prstGeom prst="rect">
            <a:avLst/>
          </a:prstGeom>
          <a:noFill/>
        </p:spPr>
        <p:txBody>
          <a:bodyPr wrap="square" rtlCol="0">
            <a:spAutoFit/>
          </a:bodyPr>
          <a:lstStyle/>
          <a:p>
            <a:r>
              <a:rPr lang="en-US" sz="1300" b="1" dirty="0">
                <a:solidFill>
                  <a:srgbClr val="2A242F"/>
                </a:solidFill>
                <a:latin typeface="Arial" panose="020B0604020202020204" pitchFamily="34" charset="0"/>
                <a:cs typeface="Arial" panose="020B0604020202020204" pitchFamily="34" charset="0"/>
              </a:rPr>
              <a:t>When:</a:t>
            </a:r>
            <a:r>
              <a:rPr lang="en-US" sz="1300" dirty="0">
                <a:solidFill>
                  <a:srgbClr val="2A242F"/>
                </a:solidFill>
                <a:latin typeface="Arial" panose="020B0604020202020204" pitchFamily="34" charset="0"/>
                <a:cs typeface="Arial" panose="020B0604020202020204" pitchFamily="34" charset="0"/>
              </a:rPr>
              <a:t> Every other Monday and Thursday</a:t>
            </a:r>
          </a:p>
          <a:p>
            <a:endParaRPr lang="en-US" sz="1300"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Time:</a:t>
            </a:r>
            <a:r>
              <a:rPr lang="en-US" sz="1300" dirty="0">
                <a:solidFill>
                  <a:srgbClr val="2A242F"/>
                </a:solidFill>
                <a:latin typeface="Arial" panose="020B0604020202020204" pitchFamily="34" charset="0"/>
                <a:cs typeface="Arial" panose="020B0604020202020204" pitchFamily="34" charset="0"/>
              </a:rPr>
              <a:t> 2:00pm to 3:00pm</a:t>
            </a:r>
          </a:p>
          <a:p>
            <a:endParaRPr lang="en-US" sz="1300"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Location: </a:t>
            </a:r>
          </a:p>
          <a:p>
            <a:r>
              <a:rPr lang="en-US" sz="1300" dirty="0">
                <a:solidFill>
                  <a:srgbClr val="2A242F"/>
                </a:solidFill>
                <a:latin typeface="Arial" panose="020B0604020202020204" pitchFamily="34" charset="0"/>
                <a:cs typeface="Arial" panose="020B0604020202020204" pitchFamily="34" charset="0"/>
              </a:rPr>
              <a:t>Hall of Biodiversity Past, </a:t>
            </a:r>
          </a:p>
          <a:p>
            <a:r>
              <a:rPr lang="en-US" sz="1300" dirty="0">
                <a:solidFill>
                  <a:srgbClr val="2A242F"/>
                </a:solidFill>
                <a:latin typeface="Arial" panose="020B0604020202020204" pitchFamily="34" charset="0"/>
                <a:cs typeface="Arial" panose="020B0604020202020204" pitchFamily="34" charset="0"/>
              </a:rPr>
              <a:t>Center for Nature and Urban Wildlife Building, </a:t>
            </a:r>
          </a:p>
          <a:p>
            <a:r>
              <a:rPr lang="en-US" sz="1300" dirty="0">
                <a:solidFill>
                  <a:srgbClr val="2A242F"/>
                </a:solidFill>
                <a:latin typeface="Arial" panose="020B0604020202020204" pitchFamily="34" charset="0"/>
                <a:cs typeface="Arial" panose="020B0604020202020204" pitchFamily="34" charset="0"/>
              </a:rPr>
              <a:t>Scottsdale Community College</a:t>
            </a:r>
          </a:p>
          <a:p>
            <a:r>
              <a:rPr lang="en-US" sz="1300" dirty="0">
                <a:solidFill>
                  <a:srgbClr val="2A242F"/>
                </a:solidFill>
                <a:effectLst/>
                <a:latin typeface="Arial" panose="020B0604020202020204" pitchFamily="34" charset="0"/>
                <a:cs typeface="Arial" panose="020B0604020202020204" pitchFamily="34" charset="0"/>
              </a:rPr>
              <a:t>9000 E Chaparral Rd, Scottsdale, AZ 85256</a:t>
            </a:r>
          </a:p>
          <a:p>
            <a:endParaRPr lang="en-US" sz="1300" b="1" dirty="0">
              <a:solidFill>
                <a:srgbClr val="2A242F"/>
              </a:solidFill>
              <a:latin typeface="Arial" panose="020B0604020202020204" pitchFamily="34" charset="0"/>
              <a:cs typeface="Arial" panose="020B0604020202020204" pitchFamily="34" charset="0"/>
            </a:endParaRPr>
          </a:p>
        </p:txBody>
      </p:sp>
      <p:pic>
        <p:nvPicPr>
          <p:cNvPr id="20" name="Picture 19" descr="A map of a university&#10;&#10;Description automatically generated">
            <a:extLst>
              <a:ext uri="{FF2B5EF4-FFF2-40B4-BE49-F238E27FC236}">
                <a16:creationId xmlns:a16="http://schemas.microsoft.com/office/drawing/2014/main" id="{C796A9F9-5A00-2D0B-4D4E-CC58A74AC88E}"/>
              </a:ext>
            </a:extLst>
          </p:cNvPr>
          <p:cNvPicPr>
            <a:picLocks noChangeAspect="1"/>
          </p:cNvPicPr>
          <p:nvPr/>
        </p:nvPicPr>
        <p:blipFill>
          <a:blip r:embed="rId7"/>
          <a:stretch>
            <a:fillRect/>
          </a:stretch>
        </p:blipFill>
        <p:spPr>
          <a:xfrm>
            <a:off x="2538040" y="1539240"/>
            <a:ext cx="3429061" cy="2605684"/>
          </a:xfrm>
          <a:prstGeom prst="rect">
            <a:avLst/>
          </a:prstGeom>
        </p:spPr>
      </p:pic>
      <p:sp>
        <p:nvSpPr>
          <p:cNvPr id="27" name="Rounded Rectangle 26">
            <a:extLst>
              <a:ext uri="{FF2B5EF4-FFF2-40B4-BE49-F238E27FC236}">
                <a16:creationId xmlns:a16="http://schemas.microsoft.com/office/drawing/2014/main" id="{4AEAE118-20C9-0C5F-3719-0BED6E470059}"/>
              </a:ext>
            </a:extLst>
          </p:cNvPr>
          <p:cNvSpPr>
            <a:spLocks/>
          </p:cNvSpPr>
          <p:nvPr/>
        </p:nvSpPr>
        <p:spPr>
          <a:xfrm>
            <a:off x="6621180" y="-1520401"/>
            <a:ext cx="3369739" cy="2815672"/>
          </a:xfrm>
          <a:prstGeom prst="roundRect">
            <a:avLst>
              <a:gd name="adj" fmla="val 10098"/>
            </a:avLst>
          </a:prstGeom>
          <a:solidFill>
            <a:srgbClr val="5D8E75"/>
          </a:solidFill>
          <a:ln>
            <a:noFill/>
          </a:ln>
          <a:effectLst>
            <a:outerShdw blurRad="177954" sx="102000" sy="102000" algn="ctr" rotWithShape="0">
              <a:srgbClr val="5D8E75">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4BBAB96-89B3-A00C-1E06-4F833F67172F}"/>
              </a:ext>
            </a:extLst>
          </p:cNvPr>
          <p:cNvSpPr txBox="1"/>
          <p:nvPr/>
        </p:nvSpPr>
        <p:spPr>
          <a:xfrm>
            <a:off x="6875565" y="-1165109"/>
            <a:ext cx="2953614" cy="523220"/>
          </a:xfrm>
          <a:prstGeom prst="rect">
            <a:avLst/>
          </a:prstGeom>
          <a:noFill/>
        </p:spPr>
        <p:txBody>
          <a:bodyPr wrap="square" rtlCol="0">
            <a:spAutoFit/>
          </a:bodyPr>
          <a:lstStyle/>
          <a:p>
            <a:r>
              <a:rPr lang="en-US" sz="28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Contact Person</a:t>
            </a:r>
          </a:p>
        </p:txBody>
      </p:sp>
      <p:sp>
        <p:nvSpPr>
          <p:cNvPr id="29" name="TextBox 28">
            <a:extLst>
              <a:ext uri="{FF2B5EF4-FFF2-40B4-BE49-F238E27FC236}">
                <a16:creationId xmlns:a16="http://schemas.microsoft.com/office/drawing/2014/main" id="{0B49B431-519F-E9DB-7ABD-8DD2D2AFCDB6}"/>
              </a:ext>
            </a:extLst>
          </p:cNvPr>
          <p:cNvSpPr txBox="1"/>
          <p:nvPr/>
        </p:nvSpPr>
        <p:spPr>
          <a:xfrm>
            <a:off x="6875565" y="-548053"/>
            <a:ext cx="2953614" cy="1492716"/>
          </a:xfrm>
          <a:prstGeom prst="rect">
            <a:avLst/>
          </a:prstGeom>
          <a:noFill/>
        </p:spPr>
        <p:txBody>
          <a:bodyPr wrap="square" rtlCol="0">
            <a:spAutoFit/>
          </a:bodyPr>
          <a:lstStyle/>
          <a:p>
            <a:r>
              <a:rPr lang="en-US" sz="1300" dirty="0">
                <a:solidFill>
                  <a:srgbClr val="FDF7E9"/>
                </a:solidFill>
                <a:effectLst/>
                <a:latin typeface="Arial" panose="020B0604020202020204" pitchFamily="34" charset="0"/>
                <a:cs typeface="Arial" panose="020B0604020202020204" pitchFamily="34" charset="0"/>
              </a:rPr>
              <a:t>Any questions? Ask the club advisor!</a:t>
            </a:r>
          </a:p>
          <a:p>
            <a:endParaRPr lang="en-US" sz="1300" b="1" dirty="0">
              <a:solidFill>
                <a:srgbClr val="FDF7E9"/>
              </a:solidFill>
              <a:latin typeface="Arial" panose="020B0604020202020204" pitchFamily="34" charset="0"/>
              <a:cs typeface="Arial" panose="020B0604020202020204" pitchFamily="34" charset="0"/>
            </a:endParaRPr>
          </a:p>
          <a:p>
            <a:r>
              <a:rPr lang="en-US" sz="1300" b="1" dirty="0">
                <a:solidFill>
                  <a:srgbClr val="FDF7E9"/>
                </a:solidFill>
                <a:latin typeface="Arial" panose="020B0604020202020204" pitchFamily="34" charset="0"/>
                <a:cs typeface="Arial" panose="020B0604020202020204" pitchFamily="34" charset="0"/>
              </a:rPr>
              <a:t>Natalie Case</a:t>
            </a:r>
          </a:p>
          <a:p>
            <a:r>
              <a:rPr lang="en-US" sz="1300" dirty="0">
                <a:solidFill>
                  <a:srgbClr val="FDF7E9"/>
                </a:solidFill>
                <a:latin typeface="Arial" panose="020B0604020202020204" pitchFamily="34" charset="0"/>
                <a:cs typeface="Arial" panose="020B0604020202020204" pitchFamily="34" charset="0"/>
              </a:rPr>
              <a:t>Club Advisor, Education Programs Developer at CNUW</a:t>
            </a:r>
          </a:p>
          <a:p>
            <a:r>
              <a:rPr lang="en-US" sz="1300" dirty="0">
                <a:solidFill>
                  <a:srgbClr val="FDF7E9"/>
                </a:solidFill>
                <a:latin typeface="Arial" panose="020B0604020202020204" pitchFamily="34" charset="0"/>
                <a:cs typeface="Arial" panose="020B0604020202020204" pitchFamily="34" charset="0"/>
              </a:rPr>
              <a:t>(480) 423-6737</a:t>
            </a:r>
          </a:p>
          <a:p>
            <a:r>
              <a:rPr lang="en-US" sz="1300" u="sng" dirty="0">
                <a:solidFill>
                  <a:srgbClr val="FDF7E9"/>
                </a:solidFill>
                <a:latin typeface="Arial" panose="020B0604020202020204" pitchFamily="34" charset="0"/>
                <a:cs typeface="Arial" panose="020B0604020202020204" pitchFamily="34" charset="0"/>
              </a:rPr>
              <a:t>natalie.case@scottsdalecc.edu</a:t>
            </a:r>
          </a:p>
        </p:txBody>
      </p:sp>
      <p:sp>
        <p:nvSpPr>
          <p:cNvPr id="31" name="Rounded Rectangle 30">
            <a:extLst>
              <a:ext uri="{FF2B5EF4-FFF2-40B4-BE49-F238E27FC236}">
                <a16:creationId xmlns:a16="http://schemas.microsoft.com/office/drawing/2014/main" id="{26578EB7-23FC-3D8A-B100-64D75F6F61A8}"/>
              </a:ext>
            </a:extLst>
          </p:cNvPr>
          <p:cNvSpPr>
            <a:spLocks/>
          </p:cNvSpPr>
          <p:nvPr/>
        </p:nvSpPr>
        <p:spPr>
          <a:xfrm>
            <a:off x="6641022" y="1646985"/>
            <a:ext cx="3369739" cy="28785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BD4B084-6118-1BC9-27BA-64AF6EC2C4AF}"/>
              </a:ext>
            </a:extLst>
          </p:cNvPr>
          <p:cNvSpPr txBox="1"/>
          <p:nvPr/>
        </p:nvSpPr>
        <p:spPr>
          <a:xfrm>
            <a:off x="6895407" y="1961715"/>
            <a:ext cx="2953614" cy="523220"/>
          </a:xfrm>
          <a:prstGeom prst="rect">
            <a:avLst/>
          </a:prstGeom>
          <a:noFill/>
        </p:spPr>
        <p:txBody>
          <a:bodyPr wrap="square" rtlCol="0">
            <a:spAutoFit/>
          </a:bodyPr>
          <a:lstStyle/>
          <a:p>
            <a:r>
              <a:rPr lang="en-US" sz="2800" b="1" dirty="0">
                <a:solidFill>
                  <a:srgbClr val="C26553"/>
                </a:solidFill>
                <a:effectLst>
                  <a:outerShdw blurRad="465915" algn="ctr" rotWithShape="0">
                    <a:srgbClr val="C26553">
                      <a:alpha val="44000"/>
                    </a:srgbClr>
                  </a:outerShdw>
                </a:effectLst>
                <a:latin typeface="Arial" panose="020B0604020202020204" pitchFamily="34" charset="0"/>
                <a:cs typeface="Arial" panose="020B0604020202020204" pitchFamily="34" charset="0"/>
              </a:rPr>
              <a:t>Social Media</a:t>
            </a:r>
          </a:p>
        </p:txBody>
      </p:sp>
      <p:sp>
        <p:nvSpPr>
          <p:cNvPr id="48" name="TextBox 47">
            <a:extLst>
              <a:ext uri="{FF2B5EF4-FFF2-40B4-BE49-F238E27FC236}">
                <a16:creationId xmlns:a16="http://schemas.microsoft.com/office/drawing/2014/main" id="{91398D07-3503-A7E3-2000-B080C7BCA3D7}"/>
              </a:ext>
            </a:extLst>
          </p:cNvPr>
          <p:cNvSpPr txBox="1"/>
          <p:nvPr/>
        </p:nvSpPr>
        <p:spPr>
          <a:xfrm>
            <a:off x="6895407" y="2578771"/>
            <a:ext cx="2953614" cy="1692771"/>
          </a:xfrm>
          <a:prstGeom prst="rect">
            <a:avLst/>
          </a:prstGeom>
          <a:noFill/>
        </p:spPr>
        <p:txBody>
          <a:bodyPr wrap="square" rtlCol="0">
            <a:spAutoFit/>
          </a:bodyPr>
          <a:lstStyle/>
          <a:p>
            <a:r>
              <a:rPr lang="en-US" sz="1300" dirty="0">
                <a:solidFill>
                  <a:srgbClr val="2A242F"/>
                </a:solidFill>
                <a:effectLst/>
                <a:latin typeface="Arial" panose="020B0604020202020204" pitchFamily="34" charset="0"/>
                <a:cs typeface="Arial" panose="020B0604020202020204" pitchFamily="34" charset="0"/>
              </a:rPr>
              <a:t>Follow CNUW on social media to get the latest news about the club and interact with fellow members.</a:t>
            </a:r>
          </a:p>
          <a:p>
            <a:endParaRPr lang="en-US" sz="1300" b="1"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Instagram:</a:t>
            </a:r>
            <a:r>
              <a:rPr lang="en-US" sz="1300" dirty="0">
                <a:solidFill>
                  <a:srgbClr val="2A242F"/>
                </a:solidFill>
                <a:latin typeface="Arial" panose="020B0604020202020204" pitchFamily="34" charset="0"/>
                <a:cs typeface="Arial" panose="020B0604020202020204" pitchFamily="34" charset="0"/>
              </a:rPr>
              <a:t> </a:t>
            </a:r>
            <a:r>
              <a:rPr lang="en-US" sz="1300" u="sng" dirty="0">
                <a:solidFill>
                  <a:srgbClr val="C26553"/>
                </a:solidFill>
                <a:latin typeface="Arial" panose="020B0604020202020204" pitchFamily="34" charset="0"/>
                <a:cs typeface="Arial" panose="020B0604020202020204" pitchFamily="34" charset="0"/>
              </a:rPr>
              <a:t>@cnuw_cnuw</a:t>
            </a:r>
          </a:p>
          <a:p>
            <a:endParaRPr lang="en-US" sz="1300" b="1" dirty="0">
              <a:solidFill>
                <a:srgbClr val="2A242F"/>
              </a:solidFill>
              <a:latin typeface="Arial" panose="020B0604020202020204" pitchFamily="34" charset="0"/>
              <a:cs typeface="Arial" panose="020B0604020202020204" pitchFamily="34" charset="0"/>
            </a:endParaRPr>
          </a:p>
          <a:p>
            <a:r>
              <a:rPr lang="en-US" sz="1300" b="1" dirty="0">
                <a:solidFill>
                  <a:srgbClr val="2A242F"/>
                </a:solidFill>
                <a:latin typeface="Arial" panose="020B0604020202020204" pitchFamily="34" charset="0"/>
                <a:cs typeface="Arial" panose="020B0604020202020204" pitchFamily="34" charset="0"/>
              </a:rPr>
              <a:t>Discord Server:</a:t>
            </a:r>
            <a:r>
              <a:rPr lang="en-US" sz="1300" dirty="0">
                <a:solidFill>
                  <a:srgbClr val="2A242F"/>
                </a:solidFill>
                <a:latin typeface="Arial" panose="020B0604020202020204" pitchFamily="34" charset="0"/>
                <a:cs typeface="Arial" panose="020B0604020202020204" pitchFamily="34" charset="0"/>
              </a:rPr>
              <a:t> </a:t>
            </a:r>
            <a:r>
              <a:rPr lang="en-US" sz="1300" u="sng" dirty="0">
                <a:solidFill>
                  <a:srgbClr val="C26553"/>
                </a:solidFill>
                <a:latin typeface="Arial" panose="020B0604020202020204" pitchFamily="34" charset="0"/>
                <a:cs typeface="Arial" panose="020B0604020202020204" pitchFamily="34" charset="0"/>
              </a:rPr>
              <a:t>Center for Nature and Urban Wildlife</a:t>
            </a:r>
            <a:endParaRPr lang="en-US" sz="1300" b="1" u="sng" dirty="0">
              <a:solidFill>
                <a:srgbClr val="C26553"/>
              </a:solidFill>
              <a:latin typeface="Arial" panose="020B0604020202020204" pitchFamily="34" charset="0"/>
              <a:cs typeface="Arial" panose="020B0604020202020204" pitchFamily="34" charset="0"/>
            </a:endParaRPr>
          </a:p>
        </p:txBody>
      </p:sp>
      <p:sp>
        <p:nvSpPr>
          <p:cNvPr id="53" name="Round Same Side Corner Rectangle 52">
            <a:extLst>
              <a:ext uri="{FF2B5EF4-FFF2-40B4-BE49-F238E27FC236}">
                <a16:creationId xmlns:a16="http://schemas.microsoft.com/office/drawing/2014/main" id="{7971BC8D-71A3-38E4-4C84-1E05BE91398B}"/>
              </a:ext>
            </a:extLst>
          </p:cNvPr>
          <p:cNvSpPr/>
          <p:nvPr/>
        </p:nvSpPr>
        <p:spPr>
          <a:xfrm>
            <a:off x="1413507" y="5077197"/>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0EB4848-8822-F3EC-6100-A6E47833EA65}"/>
              </a:ext>
            </a:extLst>
          </p:cNvPr>
          <p:cNvSpPr txBox="1"/>
          <p:nvPr/>
        </p:nvSpPr>
        <p:spPr>
          <a:xfrm>
            <a:off x="1689290" y="5293178"/>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55" name="Picture 54" descr="A black background with a black square&#10;&#10;Description automatically generated with medium confidence">
            <a:extLst>
              <a:ext uri="{FF2B5EF4-FFF2-40B4-BE49-F238E27FC236}">
                <a16:creationId xmlns:a16="http://schemas.microsoft.com/office/drawing/2014/main" id="{29D6AF34-B5A9-F961-E952-5F03944C93B1}"/>
              </a:ext>
            </a:extLst>
          </p:cNvPr>
          <p:cNvPicPr>
            <a:picLocks noChangeAspect="1"/>
          </p:cNvPicPr>
          <p:nvPr/>
        </p:nvPicPr>
        <p:blipFill>
          <a:blip r:embed="rId8"/>
          <a:stretch>
            <a:fillRect/>
          </a:stretch>
        </p:blipFill>
        <p:spPr>
          <a:xfrm flipH="1">
            <a:off x="10148925" y="5380576"/>
            <a:ext cx="353785" cy="353785"/>
          </a:xfrm>
          <a:prstGeom prst="rect">
            <a:avLst/>
          </a:prstGeom>
        </p:spPr>
      </p:pic>
      <p:pic>
        <p:nvPicPr>
          <p:cNvPr id="56" name="Picture 55" descr="A black background with a black square&#10;&#10;Description automatically generated with medium confidence">
            <a:extLst>
              <a:ext uri="{FF2B5EF4-FFF2-40B4-BE49-F238E27FC236}">
                <a16:creationId xmlns:a16="http://schemas.microsoft.com/office/drawing/2014/main" id="{72193947-6A44-FCCB-1462-80AA778D9D73}"/>
              </a:ext>
            </a:extLst>
          </p:cNvPr>
          <p:cNvPicPr>
            <a:picLocks noChangeAspect="1"/>
          </p:cNvPicPr>
          <p:nvPr/>
        </p:nvPicPr>
        <p:blipFill>
          <a:blip r:embed="rId9"/>
          <a:stretch>
            <a:fillRect/>
          </a:stretch>
        </p:blipFill>
        <p:spPr>
          <a:xfrm flipH="1">
            <a:off x="9741222" y="5444797"/>
            <a:ext cx="248083" cy="248083"/>
          </a:xfrm>
          <a:prstGeom prst="rect">
            <a:avLst/>
          </a:prstGeom>
        </p:spPr>
      </p:pic>
      <p:sp>
        <p:nvSpPr>
          <p:cNvPr id="57" name="Rounded Rectangle 56">
            <a:extLst>
              <a:ext uri="{FF2B5EF4-FFF2-40B4-BE49-F238E27FC236}">
                <a16:creationId xmlns:a16="http://schemas.microsoft.com/office/drawing/2014/main" id="{7C684A86-D63F-5118-0435-4FDE9A6AB870}"/>
              </a:ext>
            </a:extLst>
          </p:cNvPr>
          <p:cNvSpPr/>
          <p:nvPr/>
        </p:nvSpPr>
        <p:spPr>
          <a:xfrm>
            <a:off x="1399039" y="-2819402"/>
            <a:ext cx="9393921" cy="8761468"/>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7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08207"/>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27980" y="1249678"/>
            <a:ext cx="9364980" cy="5608322"/>
          </a:xfrm>
          <a:prstGeom prst="roundRect">
            <a:avLst>
              <a:gd name="adj" fmla="val 2628"/>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1485154"/>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447115"/>
            <a:ext cx="639339" cy="426226"/>
          </a:xfrm>
          <a:prstGeom prst="rect">
            <a:avLst/>
          </a:prstGeom>
        </p:spPr>
      </p:pic>
      <p:sp>
        <p:nvSpPr>
          <p:cNvPr id="13" name="TextBox 12">
            <a:extLst>
              <a:ext uri="{FF2B5EF4-FFF2-40B4-BE49-F238E27FC236}">
                <a16:creationId xmlns:a16="http://schemas.microsoft.com/office/drawing/2014/main" id="{1F96FB2B-9E1E-AC9C-BF2E-1C315E25C14F}"/>
              </a:ext>
            </a:extLst>
          </p:cNvPr>
          <p:cNvSpPr txBox="1"/>
          <p:nvPr/>
        </p:nvSpPr>
        <p:spPr>
          <a:xfrm>
            <a:off x="3158372" y="2635180"/>
            <a:ext cx="5875256" cy="523220"/>
          </a:xfrm>
          <a:prstGeom prst="rect">
            <a:avLst/>
          </a:prstGeom>
          <a:noFill/>
        </p:spPr>
        <p:txBody>
          <a:bodyPr wrap="square" rtlCol="0">
            <a:spAutoFit/>
          </a:bodyPr>
          <a:lstStyle/>
          <a:p>
            <a:pPr algn="ctr"/>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6495678"/>
            <a:ext cx="9379453" cy="7607338"/>
          </a:xfrm>
          <a:prstGeom prst="round2SameRect">
            <a:avLst>
              <a:gd name="adj1" fmla="val 0"/>
              <a:gd name="adj2" fmla="val 2884"/>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57E39B-A89E-D322-8733-A5812352F898}"/>
              </a:ext>
            </a:extLst>
          </p:cNvPr>
          <p:cNvSpPr>
            <a:spLocks/>
          </p:cNvSpPr>
          <p:nvPr/>
        </p:nvSpPr>
        <p:spPr>
          <a:xfrm>
            <a:off x="2663216" y="3287569"/>
            <a:ext cx="3066755" cy="772303"/>
          </a:xfrm>
          <a:prstGeom prst="roundRect">
            <a:avLst>
              <a:gd name="adj" fmla="val 16533"/>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DAB827-3983-77B8-375F-061DE8781393}"/>
              </a:ext>
            </a:extLst>
          </p:cNvPr>
          <p:cNvSpPr txBox="1"/>
          <p:nvPr/>
        </p:nvSpPr>
        <p:spPr>
          <a:xfrm>
            <a:off x="3394431" y="3381910"/>
            <a:ext cx="2260810" cy="584775"/>
          </a:xfrm>
          <a:prstGeom prst="rect">
            <a:avLst/>
          </a:prstGeom>
          <a:noFill/>
        </p:spPr>
        <p:txBody>
          <a:bodyPr wrap="square" rtlCol="0">
            <a:spAutoFit/>
          </a:bodyPr>
          <a:lstStyle/>
          <a:p>
            <a:r>
              <a:rPr lang="en-US" sz="1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27" name="Rounded Rectangle 26">
            <a:extLst>
              <a:ext uri="{FF2B5EF4-FFF2-40B4-BE49-F238E27FC236}">
                <a16:creationId xmlns:a16="http://schemas.microsoft.com/office/drawing/2014/main" id="{9123A136-D66A-2075-36BF-F2ED91E9378C}"/>
              </a:ext>
            </a:extLst>
          </p:cNvPr>
          <p:cNvSpPr>
            <a:spLocks/>
          </p:cNvSpPr>
          <p:nvPr/>
        </p:nvSpPr>
        <p:spPr>
          <a:xfrm>
            <a:off x="6427105" y="3291499"/>
            <a:ext cx="3066755" cy="768373"/>
          </a:xfrm>
          <a:prstGeom prst="roundRect">
            <a:avLst>
              <a:gd name="adj" fmla="val 18139"/>
            </a:avLst>
          </a:prstGeom>
          <a:noFill/>
          <a:ln w="28575">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FF8C6B8-FFA1-6824-EEDC-92008A466705}"/>
              </a:ext>
            </a:extLst>
          </p:cNvPr>
          <p:cNvSpPr txBox="1"/>
          <p:nvPr/>
        </p:nvSpPr>
        <p:spPr>
          <a:xfrm>
            <a:off x="7081930" y="3378761"/>
            <a:ext cx="2343224" cy="584775"/>
          </a:xfrm>
          <a:prstGeom prst="rect">
            <a:avLst/>
          </a:prstGeom>
          <a:noFill/>
        </p:spPr>
        <p:txBody>
          <a:bodyPr wrap="square" rtlCol="0">
            <a:spAutoFit/>
          </a:bodyPr>
          <a:lstStyle/>
          <a:p>
            <a:r>
              <a:rPr lang="en-US" sz="1600" b="1" dirty="0">
                <a:solidFill>
                  <a:srgbClr val="F2C86E"/>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48" name="Picture 47" descr="A white line drawing of a person with a plus sign&#10;&#10;Description automatically generated">
            <a:extLst>
              <a:ext uri="{FF2B5EF4-FFF2-40B4-BE49-F238E27FC236}">
                <a16:creationId xmlns:a16="http://schemas.microsoft.com/office/drawing/2014/main" id="{A4678124-3472-6B45-55F2-4B258EFB4B34}"/>
              </a:ext>
            </a:extLst>
          </p:cNvPr>
          <p:cNvPicPr>
            <a:picLocks noChangeAspect="1"/>
          </p:cNvPicPr>
          <p:nvPr/>
        </p:nvPicPr>
        <p:blipFill>
          <a:blip r:embed="rId7"/>
          <a:stretch>
            <a:fillRect/>
          </a:stretch>
        </p:blipFill>
        <p:spPr>
          <a:xfrm>
            <a:off x="2833342" y="3383669"/>
            <a:ext cx="561089" cy="561089"/>
          </a:xfrm>
          <a:prstGeom prst="rect">
            <a:avLst/>
          </a:prstGeom>
        </p:spPr>
      </p:pic>
      <p:pic>
        <p:nvPicPr>
          <p:cNvPr id="50" name="Picture 49">
            <a:extLst>
              <a:ext uri="{FF2B5EF4-FFF2-40B4-BE49-F238E27FC236}">
                <a16:creationId xmlns:a16="http://schemas.microsoft.com/office/drawing/2014/main" id="{3F1682D4-5118-8C54-3841-E136A513F404}"/>
              </a:ext>
            </a:extLst>
          </p:cNvPr>
          <p:cNvPicPr>
            <a:picLocks noChangeAspect="1"/>
          </p:cNvPicPr>
          <p:nvPr/>
        </p:nvPicPr>
        <p:blipFill>
          <a:blip r:embed="rId8"/>
          <a:stretch>
            <a:fillRect/>
          </a:stretch>
        </p:blipFill>
        <p:spPr>
          <a:xfrm>
            <a:off x="6547770" y="3388616"/>
            <a:ext cx="561089" cy="561089"/>
          </a:xfrm>
          <a:prstGeom prst="rect">
            <a:avLst/>
          </a:prstGeom>
        </p:spPr>
      </p:pic>
      <p:sp>
        <p:nvSpPr>
          <p:cNvPr id="51" name="Rounded Rectangle 50">
            <a:extLst>
              <a:ext uri="{FF2B5EF4-FFF2-40B4-BE49-F238E27FC236}">
                <a16:creationId xmlns:a16="http://schemas.microsoft.com/office/drawing/2014/main" id="{F0365FBB-988C-0FC2-82C1-CAF6931D8B57}"/>
              </a:ext>
            </a:extLst>
          </p:cNvPr>
          <p:cNvSpPr>
            <a:spLocks/>
          </p:cNvSpPr>
          <p:nvPr/>
        </p:nvSpPr>
        <p:spPr>
          <a:xfrm>
            <a:off x="2663216" y="4423984"/>
            <a:ext cx="6830644" cy="7906270"/>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AB452B0-1DD3-384C-655E-E7CA94B4C59B}"/>
              </a:ext>
            </a:extLst>
          </p:cNvPr>
          <p:cNvSpPr txBox="1"/>
          <p:nvPr/>
        </p:nvSpPr>
        <p:spPr>
          <a:xfrm>
            <a:off x="2961945" y="4740683"/>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Full Name</a:t>
            </a:r>
          </a:p>
        </p:txBody>
      </p:sp>
      <p:sp>
        <p:nvSpPr>
          <p:cNvPr id="53" name="Rounded Rectangle 52">
            <a:extLst>
              <a:ext uri="{FF2B5EF4-FFF2-40B4-BE49-F238E27FC236}">
                <a16:creationId xmlns:a16="http://schemas.microsoft.com/office/drawing/2014/main" id="{5B73E4A1-ED75-60F1-0B2F-983769349463}"/>
              </a:ext>
            </a:extLst>
          </p:cNvPr>
          <p:cNvSpPr/>
          <p:nvPr/>
        </p:nvSpPr>
        <p:spPr>
          <a:xfrm>
            <a:off x="3067274" y="514147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28A3F8C-438E-C3FA-CDEC-097B8C9F987E}"/>
              </a:ext>
            </a:extLst>
          </p:cNvPr>
          <p:cNvSpPr txBox="1"/>
          <p:nvPr/>
        </p:nvSpPr>
        <p:spPr>
          <a:xfrm>
            <a:off x="3066188" y="5167444"/>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First Name</a:t>
            </a:r>
          </a:p>
        </p:txBody>
      </p:sp>
      <p:sp>
        <p:nvSpPr>
          <p:cNvPr id="55" name="Rounded Rectangle 54">
            <a:extLst>
              <a:ext uri="{FF2B5EF4-FFF2-40B4-BE49-F238E27FC236}">
                <a16:creationId xmlns:a16="http://schemas.microsoft.com/office/drawing/2014/main" id="{C092314B-F328-CE98-17A2-FBD6D8CD0E1F}"/>
              </a:ext>
            </a:extLst>
          </p:cNvPr>
          <p:cNvSpPr/>
          <p:nvPr/>
        </p:nvSpPr>
        <p:spPr>
          <a:xfrm>
            <a:off x="6118505" y="514147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60DF1C0-4AFB-47B9-41C6-A6B35F14EB3D}"/>
              </a:ext>
            </a:extLst>
          </p:cNvPr>
          <p:cNvSpPr txBox="1"/>
          <p:nvPr/>
        </p:nvSpPr>
        <p:spPr>
          <a:xfrm>
            <a:off x="6117419" y="5167444"/>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Last Name</a:t>
            </a:r>
          </a:p>
        </p:txBody>
      </p:sp>
      <p:sp>
        <p:nvSpPr>
          <p:cNvPr id="57" name="TextBox 56">
            <a:extLst>
              <a:ext uri="{FF2B5EF4-FFF2-40B4-BE49-F238E27FC236}">
                <a16:creationId xmlns:a16="http://schemas.microsoft.com/office/drawing/2014/main" id="{F76C7A28-B805-B723-62FB-038BC5D55736}"/>
              </a:ext>
            </a:extLst>
          </p:cNvPr>
          <p:cNvSpPr txBox="1"/>
          <p:nvPr/>
        </p:nvSpPr>
        <p:spPr>
          <a:xfrm>
            <a:off x="4092350" y="5623783"/>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MEID</a:t>
            </a:r>
          </a:p>
        </p:txBody>
      </p:sp>
      <p:sp>
        <p:nvSpPr>
          <p:cNvPr id="58" name="Rounded Rectangle 57">
            <a:extLst>
              <a:ext uri="{FF2B5EF4-FFF2-40B4-BE49-F238E27FC236}">
                <a16:creationId xmlns:a16="http://schemas.microsoft.com/office/drawing/2014/main" id="{9B8CF6C9-42CC-A84F-64D1-D82BFA1F47D9}"/>
              </a:ext>
            </a:extLst>
          </p:cNvPr>
          <p:cNvSpPr/>
          <p:nvPr/>
        </p:nvSpPr>
        <p:spPr>
          <a:xfrm>
            <a:off x="4206240" y="6024573"/>
            <a:ext cx="1776157"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D50670-C5B2-78BE-6F24-6B5E2CA88BF7}"/>
              </a:ext>
            </a:extLst>
          </p:cNvPr>
          <p:cNvSpPr txBox="1"/>
          <p:nvPr/>
        </p:nvSpPr>
        <p:spPr>
          <a:xfrm>
            <a:off x="6013176" y="5620844"/>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Phone Number</a:t>
            </a:r>
          </a:p>
        </p:txBody>
      </p:sp>
      <p:sp>
        <p:nvSpPr>
          <p:cNvPr id="64" name="Rounded Rectangle 63">
            <a:extLst>
              <a:ext uri="{FF2B5EF4-FFF2-40B4-BE49-F238E27FC236}">
                <a16:creationId xmlns:a16="http://schemas.microsoft.com/office/drawing/2014/main" id="{F4118549-E890-3789-2B89-5F4125FEE986}"/>
              </a:ext>
            </a:extLst>
          </p:cNvPr>
          <p:cNvSpPr/>
          <p:nvPr/>
        </p:nvSpPr>
        <p:spPr>
          <a:xfrm>
            <a:off x="6118505" y="6021634"/>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D922813-3922-AC51-69DD-03DE6881463D}"/>
              </a:ext>
            </a:extLst>
          </p:cNvPr>
          <p:cNvSpPr txBox="1"/>
          <p:nvPr/>
        </p:nvSpPr>
        <p:spPr>
          <a:xfrm>
            <a:off x="2964710" y="6503427"/>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Email Address</a:t>
            </a:r>
          </a:p>
        </p:txBody>
      </p:sp>
      <p:sp>
        <p:nvSpPr>
          <p:cNvPr id="67" name="Rounded Rectangle 66">
            <a:extLst>
              <a:ext uri="{FF2B5EF4-FFF2-40B4-BE49-F238E27FC236}">
                <a16:creationId xmlns:a16="http://schemas.microsoft.com/office/drawing/2014/main" id="{4B78EC25-2B63-D5DD-05B3-00113FF81B53}"/>
              </a:ext>
            </a:extLst>
          </p:cNvPr>
          <p:cNvSpPr/>
          <p:nvPr/>
        </p:nvSpPr>
        <p:spPr>
          <a:xfrm>
            <a:off x="3070039" y="6904217"/>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56AC806-7206-0616-777B-BD0AA857A732}"/>
              </a:ext>
            </a:extLst>
          </p:cNvPr>
          <p:cNvSpPr txBox="1"/>
          <p:nvPr/>
        </p:nvSpPr>
        <p:spPr>
          <a:xfrm>
            <a:off x="3068953" y="6930188"/>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69" name="Rounded Rectangle 68">
            <a:extLst>
              <a:ext uri="{FF2B5EF4-FFF2-40B4-BE49-F238E27FC236}">
                <a16:creationId xmlns:a16="http://schemas.microsoft.com/office/drawing/2014/main" id="{FB291400-383F-01F7-9AA0-D21605B64BF1}"/>
              </a:ext>
            </a:extLst>
          </p:cNvPr>
          <p:cNvSpPr/>
          <p:nvPr/>
        </p:nvSpPr>
        <p:spPr>
          <a:xfrm>
            <a:off x="3066189" y="6021633"/>
            <a:ext cx="1003944"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3931BBCA-7DF3-0F6A-2E23-CE90224E64B7}"/>
              </a:ext>
            </a:extLst>
          </p:cNvPr>
          <p:cNvSpPr txBox="1"/>
          <p:nvPr/>
        </p:nvSpPr>
        <p:spPr>
          <a:xfrm>
            <a:off x="2967271" y="5620843"/>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Age</a:t>
            </a:r>
          </a:p>
        </p:txBody>
      </p:sp>
      <p:sp>
        <p:nvSpPr>
          <p:cNvPr id="71" name="Rounded Rectangle 70">
            <a:extLst>
              <a:ext uri="{FF2B5EF4-FFF2-40B4-BE49-F238E27FC236}">
                <a16:creationId xmlns:a16="http://schemas.microsoft.com/office/drawing/2014/main" id="{0CFD5ADC-2883-9A0A-A5CC-FC1D1AE528ED}"/>
              </a:ext>
            </a:extLst>
          </p:cNvPr>
          <p:cNvSpPr/>
          <p:nvPr/>
        </p:nvSpPr>
        <p:spPr>
          <a:xfrm>
            <a:off x="3158372" y="7449530"/>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43B4E61E-734E-B6A8-2B11-CC2CDF9A32C4}"/>
              </a:ext>
            </a:extLst>
          </p:cNvPr>
          <p:cNvSpPr txBox="1"/>
          <p:nvPr/>
        </p:nvSpPr>
        <p:spPr>
          <a:xfrm>
            <a:off x="3376204" y="7398108"/>
            <a:ext cx="5404667"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I agree to periodically receive club updates, events and announcements through the email I provided. </a:t>
            </a:r>
            <a:r>
              <a:rPr lang="en-US" sz="1300" b="1" dirty="0">
                <a:solidFill>
                  <a:srgbClr val="C26553"/>
                </a:solidFill>
                <a:latin typeface="Arial" panose="020B0604020202020204" pitchFamily="34" charset="0"/>
                <a:cs typeface="Arial" panose="020B0604020202020204" pitchFamily="34" charset="0"/>
              </a:rPr>
              <a:t>*</a:t>
            </a:r>
          </a:p>
        </p:txBody>
      </p:sp>
      <p:sp>
        <p:nvSpPr>
          <p:cNvPr id="73" name="TextBox 72">
            <a:extLst>
              <a:ext uri="{FF2B5EF4-FFF2-40B4-BE49-F238E27FC236}">
                <a16:creationId xmlns:a16="http://schemas.microsoft.com/office/drawing/2014/main" id="{B67E0469-35BF-0EC6-70E0-BED6BF0F6BCA}"/>
              </a:ext>
            </a:extLst>
          </p:cNvPr>
          <p:cNvSpPr txBox="1"/>
          <p:nvPr/>
        </p:nvSpPr>
        <p:spPr>
          <a:xfrm>
            <a:off x="2971591" y="7966499"/>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Semester</a:t>
            </a:r>
          </a:p>
        </p:txBody>
      </p:sp>
      <p:sp>
        <p:nvSpPr>
          <p:cNvPr id="74" name="Rounded Rectangle 73">
            <a:extLst>
              <a:ext uri="{FF2B5EF4-FFF2-40B4-BE49-F238E27FC236}">
                <a16:creationId xmlns:a16="http://schemas.microsoft.com/office/drawing/2014/main" id="{B0341D19-6C1C-3805-D9FE-BFABA9898C18}"/>
              </a:ext>
            </a:extLst>
          </p:cNvPr>
          <p:cNvSpPr/>
          <p:nvPr/>
        </p:nvSpPr>
        <p:spPr>
          <a:xfrm>
            <a:off x="3076921" y="8367289"/>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AEBC0F2-2A07-983B-E931-FC9E8109C1D8}"/>
              </a:ext>
            </a:extLst>
          </p:cNvPr>
          <p:cNvSpPr txBox="1"/>
          <p:nvPr/>
        </p:nvSpPr>
        <p:spPr>
          <a:xfrm>
            <a:off x="3075835" y="8393260"/>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Semester</a:t>
            </a:r>
          </a:p>
        </p:txBody>
      </p:sp>
      <p:pic>
        <p:nvPicPr>
          <p:cNvPr id="77" name="Graphic 76" descr="Caret Down with solid fill">
            <a:extLst>
              <a:ext uri="{FF2B5EF4-FFF2-40B4-BE49-F238E27FC236}">
                <a16:creationId xmlns:a16="http://schemas.microsoft.com/office/drawing/2014/main" id="{C40688BF-DEE4-880C-5FC7-45F40ADBAA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469" y="8415191"/>
            <a:ext cx="281590" cy="281590"/>
          </a:xfrm>
          <a:prstGeom prst="rect">
            <a:avLst/>
          </a:prstGeom>
        </p:spPr>
      </p:pic>
      <p:sp>
        <p:nvSpPr>
          <p:cNvPr id="83" name="TextBox 82">
            <a:extLst>
              <a:ext uri="{FF2B5EF4-FFF2-40B4-BE49-F238E27FC236}">
                <a16:creationId xmlns:a16="http://schemas.microsoft.com/office/drawing/2014/main" id="{47748556-EFFD-0DB7-FDBA-44B7939A6223}"/>
              </a:ext>
            </a:extLst>
          </p:cNvPr>
          <p:cNvSpPr txBox="1"/>
          <p:nvPr/>
        </p:nvSpPr>
        <p:spPr>
          <a:xfrm>
            <a:off x="2971591" y="8897995"/>
            <a:ext cx="553936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Activities I would like to participate in:</a:t>
            </a:r>
          </a:p>
        </p:txBody>
      </p:sp>
      <p:sp>
        <p:nvSpPr>
          <p:cNvPr id="84" name="TextBox 83">
            <a:extLst>
              <a:ext uri="{FF2B5EF4-FFF2-40B4-BE49-F238E27FC236}">
                <a16:creationId xmlns:a16="http://schemas.microsoft.com/office/drawing/2014/main" id="{ED4B657D-328D-016F-09A1-878B8D803BF3}"/>
              </a:ext>
            </a:extLst>
          </p:cNvPr>
          <p:cNvSpPr txBox="1"/>
          <p:nvPr/>
        </p:nvSpPr>
        <p:spPr>
          <a:xfrm>
            <a:off x="6007103" y="7966726"/>
            <a:ext cx="302045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Meeting days I can attend</a:t>
            </a:r>
          </a:p>
        </p:txBody>
      </p:sp>
      <p:sp>
        <p:nvSpPr>
          <p:cNvPr id="85" name="Rounded Rectangle 84">
            <a:extLst>
              <a:ext uri="{FF2B5EF4-FFF2-40B4-BE49-F238E27FC236}">
                <a16:creationId xmlns:a16="http://schemas.microsoft.com/office/drawing/2014/main" id="{6A9C3175-0AE5-F3D5-5563-750F7E8BFAB2}"/>
              </a:ext>
            </a:extLst>
          </p:cNvPr>
          <p:cNvSpPr/>
          <p:nvPr/>
        </p:nvSpPr>
        <p:spPr>
          <a:xfrm>
            <a:off x="6112433" y="8367516"/>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6AB1B9C-5301-2481-C578-74DE2E9F840D}"/>
              </a:ext>
            </a:extLst>
          </p:cNvPr>
          <p:cNvSpPr txBox="1"/>
          <p:nvPr/>
        </p:nvSpPr>
        <p:spPr>
          <a:xfrm>
            <a:off x="6111347" y="8393487"/>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Days</a:t>
            </a:r>
          </a:p>
        </p:txBody>
      </p:sp>
      <p:pic>
        <p:nvPicPr>
          <p:cNvPr id="87" name="Graphic 86" descr="Caret Down with solid fill">
            <a:extLst>
              <a:ext uri="{FF2B5EF4-FFF2-40B4-BE49-F238E27FC236}">
                <a16:creationId xmlns:a16="http://schemas.microsoft.com/office/drawing/2014/main" id="{A88EDC90-1F47-26B9-74C4-8EDAF5F99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3981" y="8415418"/>
            <a:ext cx="281590" cy="281590"/>
          </a:xfrm>
          <a:prstGeom prst="rect">
            <a:avLst/>
          </a:prstGeom>
        </p:spPr>
      </p:pic>
      <p:sp>
        <p:nvSpPr>
          <p:cNvPr id="88" name="Rounded Rectangle 87">
            <a:extLst>
              <a:ext uri="{FF2B5EF4-FFF2-40B4-BE49-F238E27FC236}">
                <a16:creationId xmlns:a16="http://schemas.microsoft.com/office/drawing/2014/main" id="{02A0CCB4-F7F4-F633-69C1-CC21B1868BB1}"/>
              </a:ext>
            </a:extLst>
          </p:cNvPr>
          <p:cNvSpPr/>
          <p:nvPr/>
        </p:nvSpPr>
        <p:spPr>
          <a:xfrm>
            <a:off x="3158372" y="9318677"/>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34ADF4FD-39B2-C881-971F-8AACAAE7B238}"/>
              </a:ext>
            </a:extLst>
          </p:cNvPr>
          <p:cNvSpPr txBox="1"/>
          <p:nvPr/>
        </p:nvSpPr>
        <p:spPr>
          <a:xfrm>
            <a:off x="3376204" y="9267255"/>
            <a:ext cx="2630899"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Plant care, restoration, and conservation</a:t>
            </a:r>
            <a:endParaRPr lang="en-US" sz="1300" b="1" dirty="0">
              <a:solidFill>
                <a:srgbClr val="C26553"/>
              </a:solidFill>
              <a:latin typeface="Arial" panose="020B0604020202020204" pitchFamily="34" charset="0"/>
              <a:cs typeface="Arial" panose="020B0604020202020204" pitchFamily="34" charset="0"/>
            </a:endParaRPr>
          </a:p>
        </p:txBody>
      </p:sp>
      <p:sp>
        <p:nvSpPr>
          <p:cNvPr id="90" name="Rounded Rectangle 89">
            <a:extLst>
              <a:ext uri="{FF2B5EF4-FFF2-40B4-BE49-F238E27FC236}">
                <a16:creationId xmlns:a16="http://schemas.microsoft.com/office/drawing/2014/main" id="{17821564-72B7-639B-FD40-ECD3E8FE02E9}"/>
              </a:ext>
            </a:extLst>
          </p:cNvPr>
          <p:cNvSpPr/>
          <p:nvPr/>
        </p:nvSpPr>
        <p:spPr>
          <a:xfrm>
            <a:off x="3158372" y="9817174"/>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ED11A58B-6C4E-0634-94EF-950928E43D0E}"/>
              </a:ext>
            </a:extLst>
          </p:cNvPr>
          <p:cNvSpPr txBox="1"/>
          <p:nvPr/>
        </p:nvSpPr>
        <p:spPr>
          <a:xfrm>
            <a:off x="3376204" y="9765752"/>
            <a:ext cx="2630899" cy="292388"/>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Animal care and conservation</a:t>
            </a:r>
            <a:endParaRPr lang="en-US" sz="1300" b="1" dirty="0">
              <a:solidFill>
                <a:srgbClr val="C26553"/>
              </a:solidFill>
              <a:latin typeface="Arial" panose="020B0604020202020204" pitchFamily="34" charset="0"/>
              <a:cs typeface="Arial" panose="020B0604020202020204" pitchFamily="34" charset="0"/>
            </a:endParaRPr>
          </a:p>
        </p:txBody>
      </p:sp>
      <p:sp>
        <p:nvSpPr>
          <p:cNvPr id="92" name="Rounded Rectangle 91">
            <a:extLst>
              <a:ext uri="{FF2B5EF4-FFF2-40B4-BE49-F238E27FC236}">
                <a16:creationId xmlns:a16="http://schemas.microsoft.com/office/drawing/2014/main" id="{84C5986B-072C-109D-FF3A-1E170350E864}"/>
              </a:ext>
            </a:extLst>
          </p:cNvPr>
          <p:cNvSpPr/>
          <p:nvPr/>
        </p:nvSpPr>
        <p:spPr>
          <a:xfrm>
            <a:off x="6108284" y="9313022"/>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55D94E4B-1460-20B7-4085-501F23625BDC}"/>
              </a:ext>
            </a:extLst>
          </p:cNvPr>
          <p:cNvSpPr txBox="1"/>
          <p:nvPr/>
        </p:nvSpPr>
        <p:spPr>
          <a:xfrm>
            <a:off x="6326116" y="9754511"/>
            <a:ext cx="2630899" cy="292388"/>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Arts and crafts</a:t>
            </a:r>
            <a:endParaRPr lang="en-US" sz="1300" b="1" dirty="0">
              <a:solidFill>
                <a:srgbClr val="C26553"/>
              </a:solidFill>
              <a:latin typeface="Arial" panose="020B0604020202020204" pitchFamily="34" charset="0"/>
              <a:cs typeface="Arial" panose="020B0604020202020204" pitchFamily="34" charset="0"/>
            </a:endParaRPr>
          </a:p>
        </p:txBody>
      </p:sp>
      <p:sp>
        <p:nvSpPr>
          <p:cNvPr id="94" name="Rounded Rectangle 93">
            <a:extLst>
              <a:ext uri="{FF2B5EF4-FFF2-40B4-BE49-F238E27FC236}">
                <a16:creationId xmlns:a16="http://schemas.microsoft.com/office/drawing/2014/main" id="{A0865CD7-90CA-C5F0-90C3-A8079BDFC580}"/>
              </a:ext>
            </a:extLst>
          </p:cNvPr>
          <p:cNvSpPr/>
          <p:nvPr/>
        </p:nvSpPr>
        <p:spPr>
          <a:xfrm>
            <a:off x="6108284" y="9809265"/>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4AF5BC1-6999-0B20-504E-86B7E56CD5B3}"/>
              </a:ext>
            </a:extLst>
          </p:cNvPr>
          <p:cNvSpPr txBox="1"/>
          <p:nvPr/>
        </p:nvSpPr>
        <p:spPr>
          <a:xfrm>
            <a:off x="6326116" y="9253025"/>
            <a:ext cx="2701440"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Research projects and educating people about wildlife</a:t>
            </a:r>
            <a:endParaRPr lang="en-US" sz="1300" b="1" dirty="0">
              <a:solidFill>
                <a:srgbClr val="C26553"/>
              </a:solidFill>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B5D28AD6-38F3-F1D1-F0B2-22038E30605A}"/>
              </a:ext>
            </a:extLst>
          </p:cNvPr>
          <p:cNvSpPr txBox="1"/>
          <p:nvPr/>
        </p:nvSpPr>
        <p:spPr>
          <a:xfrm>
            <a:off x="2958638" y="10181479"/>
            <a:ext cx="379573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Other Activity Suggestions</a:t>
            </a:r>
          </a:p>
        </p:txBody>
      </p:sp>
      <p:sp>
        <p:nvSpPr>
          <p:cNvPr id="97" name="Rounded Rectangle 96">
            <a:extLst>
              <a:ext uri="{FF2B5EF4-FFF2-40B4-BE49-F238E27FC236}">
                <a16:creationId xmlns:a16="http://schemas.microsoft.com/office/drawing/2014/main" id="{5C6306BE-A77F-186A-CE63-0B38E8191324}"/>
              </a:ext>
            </a:extLst>
          </p:cNvPr>
          <p:cNvSpPr/>
          <p:nvPr/>
        </p:nvSpPr>
        <p:spPr>
          <a:xfrm>
            <a:off x="3063967" y="10582269"/>
            <a:ext cx="5963589" cy="803447"/>
          </a:xfrm>
          <a:prstGeom prst="roundRect">
            <a:avLst>
              <a:gd name="adj" fmla="val 908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9E0A05E9-DFA6-630A-FF17-5D8275D8E038}"/>
              </a:ext>
            </a:extLst>
          </p:cNvPr>
          <p:cNvSpPr/>
          <p:nvPr/>
        </p:nvSpPr>
        <p:spPr>
          <a:xfrm>
            <a:off x="7714500" y="11649447"/>
            <a:ext cx="1315314" cy="417075"/>
          </a:xfrm>
          <a:prstGeom prst="roundRect">
            <a:avLst/>
          </a:prstGeom>
          <a:solidFill>
            <a:srgbClr val="C26553"/>
          </a:solidFill>
          <a:ln>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21B50F04-E853-CD09-1533-07F549B02154}"/>
              </a:ext>
            </a:extLst>
          </p:cNvPr>
          <p:cNvSpPr txBox="1"/>
          <p:nvPr/>
        </p:nvSpPr>
        <p:spPr>
          <a:xfrm>
            <a:off x="7881501" y="11685158"/>
            <a:ext cx="981312" cy="338554"/>
          </a:xfrm>
          <a:prstGeom prst="rect">
            <a:avLst/>
          </a:prstGeom>
          <a:noFill/>
        </p:spPr>
        <p:txBody>
          <a:bodyPr wrap="square" rtlCol="0">
            <a:spAutoFit/>
          </a:bodyPr>
          <a:lstStyle/>
          <a:p>
            <a:pPr algn="ctr"/>
            <a:r>
              <a:rPr lang="en-US" sz="1600" b="1" dirty="0">
                <a:solidFill>
                  <a:srgbClr val="FDF7E9"/>
                </a:solidFill>
                <a:latin typeface="Arial" panose="020B0604020202020204" pitchFamily="34" charset="0"/>
                <a:cs typeface="Arial" panose="020B0604020202020204" pitchFamily="34" charset="0"/>
              </a:rPr>
              <a:t>Submit</a:t>
            </a:r>
          </a:p>
        </p:txBody>
      </p:sp>
      <p:sp>
        <p:nvSpPr>
          <p:cNvPr id="104" name="Round Same Side Corner Rectangle 103">
            <a:extLst>
              <a:ext uri="{FF2B5EF4-FFF2-40B4-BE49-F238E27FC236}">
                <a16:creationId xmlns:a16="http://schemas.microsoft.com/office/drawing/2014/main" id="{D0C54C23-1F09-F293-BE7B-C3A73D6182C6}"/>
              </a:ext>
            </a:extLst>
          </p:cNvPr>
          <p:cNvSpPr/>
          <p:nvPr/>
        </p:nvSpPr>
        <p:spPr>
          <a:xfrm>
            <a:off x="1413507" y="13238146"/>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A334076E-2912-8E45-CE7E-C876991DF7B7}"/>
              </a:ext>
            </a:extLst>
          </p:cNvPr>
          <p:cNvSpPr txBox="1"/>
          <p:nvPr/>
        </p:nvSpPr>
        <p:spPr>
          <a:xfrm>
            <a:off x="1689290" y="1345412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06" name="Picture 105" descr="A black background with a black square&#10;&#10;Description automatically generated with medium confidence">
            <a:extLst>
              <a:ext uri="{FF2B5EF4-FFF2-40B4-BE49-F238E27FC236}">
                <a16:creationId xmlns:a16="http://schemas.microsoft.com/office/drawing/2014/main" id="{B6782225-7E34-1529-E1B8-E8D76FACA9F6}"/>
              </a:ext>
            </a:extLst>
          </p:cNvPr>
          <p:cNvPicPr>
            <a:picLocks noChangeAspect="1"/>
          </p:cNvPicPr>
          <p:nvPr/>
        </p:nvPicPr>
        <p:blipFill>
          <a:blip r:embed="rId11"/>
          <a:stretch>
            <a:fillRect/>
          </a:stretch>
        </p:blipFill>
        <p:spPr>
          <a:xfrm flipH="1">
            <a:off x="10148925" y="13541525"/>
            <a:ext cx="353785" cy="353785"/>
          </a:xfrm>
          <a:prstGeom prst="rect">
            <a:avLst/>
          </a:prstGeom>
        </p:spPr>
      </p:pic>
      <p:pic>
        <p:nvPicPr>
          <p:cNvPr id="107" name="Picture 106" descr="A black background with a black square&#10;&#10;Description automatically generated with medium confidence">
            <a:extLst>
              <a:ext uri="{FF2B5EF4-FFF2-40B4-BE49-F238E27FC236}">
                <a16:creationId xmlns:a16="http://schemas.microsoft.com/office/drawing/2014/main" id="{34DCA939-6494-19A8-EE63-DDB95E658EE1}"/>
              </a:ext>
            </a:extLst>
          </p:cNvPr>
          <p:cNvPicPr>
            <a:picLocks noChangeAspect="1"/>
          </p:cNvPicPr>
          <p:nvPr/>
        </p:nvPicPr>
        <p:blipFill>
          <a:blip r:embed="rId12"/>
          <a:stretch>
            <a:fillRect/>
          </a:stretch>
        </p:blipFill>
        <p:spPr>
          <a:xfrm flipH="1">
            <a:off x="9741222" y="13605746"/>
            <a:ext cx="248083" cy="248083"/>
          </a:xfrm>
          <a:prstGeom prst="rect">
            <a:avLst/>
          </a:prstGeom>
        </p:spPr>
      </p:pic>
      <p:sp>
        <p:nvSpPr>
          <p:cNvPr id="108" name="Rounded Rectangle 107">
            <a:extLst>
              <a:ext uri="{FF2B5EF4-FFF2-40B4-BE49-F238E27FC236}">
                <a16:creationId xmlns:a16="http://schemas.microsoft.com/office/drawing/2014/main" id="{2D8B9856-0246-422F-CCE4-5C009A4E2E01}"/>
              </a:ext>
            </a:extLst>
          </p:cNvPr>
          <p:cNvSpPr/>
          <p:nvPr/>
        </p:nvSpPr>
        <p:spPr>
          <a:xfrm>
            <a:off x="1399039" y="1249677"/>
            <a:ext cx="9393921" cy="1285333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3048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60178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590785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871939"/>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27980" y="-5130468"/>
            <a:ext cx="9364980" cy="5608322"/>
          </a:xfrm>
          <a:prstGeom prst="roundRect">
            <a:avLst>
              <a:gd name="adj" fmla="val 2628"/>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130466"/>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4933031"/>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473134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484846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4894992"/>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4848467"/>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4848467"/>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4933031"/>
            <a:ext cx="639339" cy="426226"/>
          </a:xfrm>
          <a:prstGeom prst="rect">
            <a:avLst/>
          </a:prstGeom>
        </p:spPr>
      </p:pic>
      <p:sp>
        <p:nvSpPr>
          <p:cNvPr id="13" name="TextBox 12">
            <a:extLst>
              <a:ext uri="{FF2B5EF4-FFF2-40B4-BE49-F238E27FC236}">
                <a16:creationId xmlns:a16="http://schemas.microsoft.com/office/drawing/2014/main" id="{1F96FB2B-9E1E-AC9C-BF2E-1C315E25C14F}"/>
              </a:ext>
            </a:extLst>
          </p:cNvPr>
          <p:cNvSpPr txBox="1"/>
          <p:nvPr/>
        </p:nvSpPr>
        <p:spPr>
          <a:xfrm>
            <a:off x="3158372" y="-3744966"/>
            <a:ext cx="5875256" cy="523220"/>
          </a:xfrm>
          <a:prstGeom prst="rect">
            <a:avLst/>
          </a:prstGeom>
          <a:noFill/>
        </p:spPr>
        <p:txBody>
          <a:bodyPr wrap="square" rtlCol="0">
            <a:spAutoFit/>
          </a:bodyPr>
          <a:lstStyle/>
          <a:p>
            <a:pPr algn="ctr"/>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115532"/>
            <a:ext cx="9379453" cy="7607338"/>
          </a:xfrm>
          <a:prstGeom prst="round2SameRect">
            <a:avLst>
              <a:gd name="adj1" fmla="val 0"/>
              <a:gd name="adj2" fmla="val 2884"/>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57E39B-A89E-D322-8733-A5812352F898}"/>
              </a:ext>
            </a:extLst>
          </p:cNvPr>
          <p:cNvSpPr>
            <a:spLocks/>
          </p:cNvSpPr>
          <p:nvPr/>
        </p:nvSpPr>
        <p:spPr>
          <a:xfrm>
            <a:off x="2663216" y="-3092577"/>
            <a:ext cx="3066755" cy="772303"/>
          </a:xfrm>
          <a:prstGeom prst="roundRect">
            <a:avLst>
              <a:gd name="adj" fmla="val 16533"/>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DAB827-3983-77B8-375F-061DE8781393}"/>
              </a:ext>
            </a:extLst>
          </p:cNvPr>
          <p:cNvSpPr txBox="1"/>
          <p:nvPr/>
        </p:nvSpPr>
        <p:spPr>
          <a:xfrm>
            <a:off x="3394431" y="-2998236"/>
            <a:ext cx="2260810" cy="584775"/>
          </a:xfrm>
          <a:prstGeom prst="rect">
            <a:avLst/>
          </a:prstGeom>
          <a:noFill/>
        </p:spPr>
        <p:txBody>
          <a:bodyPr wrap="square" rtlCol="0">
            <a:spAutoFit/>
          </a:bodyPr>
          <a:lstStyle/>
          <a:p>
            <a:r>
              <a:rPr lang="en-US" sz="1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27" name="Rounded Rectangle 26">
            <a:extLst>
              <a:ext uri="{FF2B5EF4-FFF2-40B4-BE49-F238E27FC236}">
                <a16:creationId xmlns:a16="http://schemas.microsoft.com/office/drawing/2014/main" id="{9123A136-D66A-2075-36BF-F2ED91E9378C}"/>
              </a:ext>
            </a:extLst>
          </p:cNvPr>
          <p:cNvSpPr>
            <a:spLocks/>
          </p:cNvSpPr>
          <p:nvPr/>
        </p:nvSpPr>
        <p:spPr>
          <a:xfrm>
            <a:off x="6427105" y="-3088647"/>
            <a:ext cx="3066755" cy="768373"/>
          </a:xfrm>
          <a:prstGeom prst="roundRect">
            <a:avLst>
              <a:gd name="adj" fmla="val 18139"/>
            </a:avLst>
          </a:prstGeom>
          <a:noFill/>
          <a:ln w="28575">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FF8C6B8-FFA1-6824-EEDC-92008A466705}"/>
              </a:ext>
            </a:extLst>
          </p:cNvPr>
          <p:cNvSpPr txBox="1"/>
          <p:nvPr/>
        </p:nvSpPr>
        <p:spPr>
          <a:xfrm>
            <a:off x="7081930" y="-3001385"/>
            <a:ext cx="2343224" cy="584775"/>
          </a:xfrm>
          <a:prstGeom prst="rect">
            <a:avLst/>
          </a:prstGeom>
          <a:noFill/>
        </p:spPr>
        <p:txBody>
          <a:bodyPr wrap="square" rtlCol="0">
            <a:spAutoFit/>
          </a:bodyPr>
          <a:lstStyle/>
          <a:p>
            <a:r>
              <a:rPr lang="en-US" sz="1600" b="1" dirty="0">
                <a:solidFill>
                  <a:srgbClr val="F2C86E"/>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48" name="Picture 47" descr="A white line drawing of a person with a plus sign&#10;&#10;Description automatically generated">
            <a:extLst>
              <a:ext uri="{FF2B5EF4-FFF2-40B4-BE49-F238E27FC236}">
                <a16:creationId xmlns:a16="http://schemas.microsoft.com/office/drawing/2014/main" id="{A4678124-3472-6B45-55F2-4B258EFB4B34}"/>
              </a:ext>
            </a:extLst>
          </p:cNvPr>
          <p:cNvPicPr>
            <a:picLocks noChangeAspect="1"/>
          </p:cNvPicPr>
          <p:nvPr/>
        </p:nvPicPr>
        <p:blipFill>
          <a:blip r:embed="rId7"/>
          <a:stretch>
            <a:fillRect/>
          </a:stretch>
        </p:blipFill>
        <p:spPr>
          <a:xfrm>
            <a:off x="2833342" y="-2996477"/>
            <a:ext cx="561089" cy="561089"/>
          </a:xfrm>
          <a:prstGeom prst="rect">
            <a:avLst/>
          </a:prstGeom>
        </p:spPr>
      </p:pic>
      <p:pic>
        <p:nvPicPr>
          <p:cNvPr id="50" name="Picture 49">
            <a:extLst>
              <a:ext uri="{FF2B5EF4-FFF2-40B4-BE49-F238E27FC236}">
                <a16:creationId xmlns:a16="http://schemas.microsoft.com/office/drawing/2014/main" id="{3F1682D4-5118-8C54-3841-E136A513F404}"/>
              </a:ext>
            </a:extLst>
          </p:cNvPr>
          <p:cNvPicPr>
            <a:picLocks noChangeAspect="1"/>
          </p:cNvPicPr>
          <p:nvPr/>
        </p:nvPicPr>
        <p:blipFill>
          <a:blip r:embed="rId8"/>
          <a:stretch>
            <a:fillRect/>
          </a:stretch>
        </p:blipFill>
        <p:spPr>
          <a:xfrm>
            <a:off x="6547770" y="-2991530"/>
            <a:ext cx="561089" cy="561089"/>
          </a:xfrm>
          <a:prstGeom prst="rect">
            <a:avLst/>
          </a:prstGeom>
        </p:spPr>
      </p:pic>
      <p:sp>
        <p:nvSpPr>
          <p:cNvPr id="51" name="Rounded Rectangle 50">
            <a:extLst>
              <a:ext uri="{FF2B5EF4-FFF2-40B4-BE49-F238E27FC236}">
                <a16:creationId xmlns:a16="http://schemas.microsoft.com/office/drawing/2014/main" id="{F0365FBB-988C-0FC2-82C1-CAF6931D8B57}"/>
              </a:ext>
            </a:extLst>
          </p:cNvPr>
          <p:cNvSpPr>
            <a:spLocks/>
          </p:cNvSpPr>
          <p:nvPr/>
        </p:nvSpPr>
        <p:spPr>
          <a:xfrm>
            <a:off x="2663216" y="-1956162"/>
            <a:ext cx="6830644" cy="7906270"/>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AB452B0-1DD3-384C-655E-E7CA94B4C59B}"/>
              </a:ext>
            </a:extLst>
          </p:cNvPr>
          <p:cNvSpPr txBox="1"/>
          <p:nvPr/>
        </p:nvSpPr>
        <p:spPr>
          <a:xfrm>
            <a:off x="2961945" y="-1639463"/>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Full Name</a:t>
            </a:r>
          </a:p>
        </p:txBody>
      </p:sp>
      <p:sp>
        <p:nvSpPr>
          <p:cNvPr id="53" name="Rounded Rectangle 52">
            <a:extLst>
              <a:ext uri="{FF2B5EF4-FFF2-40B4-BE49-F238E27FC236}">
                <a16:creationId xmlns:a16="http://schemas.microsoft.com/office/drawing/2014/main" id="{5B73E4A1-ED75-60F1-0B2F-983769349463}"/>
              </a:ext>
            </a:extLst>
          </p:cNvPr>
          <p:cNvSpPr/>
          <p:nvPr/>
        </p:nvSpPr>
        <p:spPr>
          <a:xfrm>
            <a:off x="3067274" y="-123867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28A3F8C-438E-C3FA-CDEC-097B8C9F987E}"/>
              </a:ext>
            </a:extLst>
          </p:cNvPr>
          <p:cNvSpPr txBox="1"/>
          <p:nvPr/>
        </p:nvSpPr>
        <p:spPr>
          <a:xfrm>
            <a:off x="3066188" y="-1212702"/>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First Name</a:t>
            </a:r>
          </a:p>
        </p:txBody>
      </p:sp>
      <p:sp>
        <p:nvSpPr>
          <p:cNvPr id="55" name="Rounded Rectangle 54">
            <a:extLst>
              <a:ext uri="{FF2B5EF4-FFF2-40B4-BE49-F238E27FC236}">
                <a16:creationId xmlns:a16="http://schemas.microsoft.com/office/drawing/2014/main" id="{C092314B-F328-CE98-17A2-FBD6D8CD0E1F}"/>
              </a:ext>
            </a:extLst>
          </p:cNvPr>
          <p:cNvSpPr/>
          <p:nvPr/>
        </p:nvSpPr>
        <p:spPr>
          <a:xfrm>
            <a:off x="6118505" y="-123867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60DF1C0-4AFB-47B9-41C6-A6B35F14EB3D}"/>
              </a:ext>
            </a:extLst>
          </p:cNvPr>
          <p:cNvSpPr txBox="1"/>
          <p:nvPr/>
        </p:nvSpPr>
        <p:spPr>
          <a:xfrm>
            <a:off x="6117419" y="-1212702"/>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Last Name</a:t>
            </a:r>
          </a:p>
        </p:txBody>
      </p:sp>
      <p:sp>
        <p:nvSpPr>
          <p:cNvPr id="57" name="TextBox 56">
            <a:extLst>
              <a:ext uri="{FF2B5EF4-FFF2-40B4-BE49-F238E27FC236}">
                <a16:creationId xmlns:a16="http://schemas.microsoft.com/office/drawing/2014/main" id="{F76C7A28-B805-B723-62FB-038BC5D55736}"/>
              </a:ext>
            </a:extLst>
          </p:cNvPr>
          <p:cNvSpPr txBox="1"/>
          <p:nvPr/>
        </p:nvSpPr>
        <p:spPr>
          <a:xfrm>
            <a:off x="4092350" y="-756363"/>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MEID</a:t>
            </a:r>
          </a:p>
        </p:txBody>
      </p:sp>
      <p:sp>
        <p:nvSpPr>
          <p:cNvPr id="58" name="Rounded Rectangle 57">
            <a:extLst>
              <a:ext uri="{FF2B5EF4-FFF2-40B4-BE49-F238E27FC236}">
                <a16:creationId xmlns:a16="http://schemas.microsoft.com/office/drawing/2014/main" id="{9B8CF6C9-42CC-A84F-64D1-D82BFA1F47D9}"/>
              </a:ext>
            </a:extLst>
          </p:cNvPr>
          <p:cNvSpPr/>
          <p:nvPr/>
        </p:nvSpPr>
        <p:spPr>
          <a:xfrm>
            <a:off x="4206240" y="-355573"/>
            <a:ext cx="1776157"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D50670-C5B2-78BE-6F24-6B5E2CA88BF7}"/>
              </a:ext>
            </a:extLst>
          </p:cNvPr>
          <p:cNvSpPr txBox="1"/>
          <p:nvPr/>
        </p:nvSpPr>
        <p:spPr>
          <a:xfrm>
            <a:off x="6013176" y="-759302"/>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Phone Number</a:t>
            </a:r>
          </a:p>
        </p:txBody>
      </p:sp>
      <p:sp>
        <p:nvSpPr>
          <p:cNvPr id="64" name="Rounded Rectangle 63">
            <a:extLst>
              <a:ext uri="{FF2B5EF4-FFF2-40B4-BE49-F238E27FC236}">
                <a16:creationId xmlns:a16="http://schemas.microsoft.com/office/drawing/2014/main" id="{F4118549-E890-3789-2B89-5F4125FEE986}"/>
              </a:ext>
            </a:extLst>
          </p:cNvPr>
          <p:cNvSpPr/>
          <p:nvPr/>
        </p:nvSpPr>
        <p:spPr>
          <a:xfrm>
            <a:off x="6118505" y="-358512"/>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D922813-3922-AC51-69DD-03DE6881463D}"/>
              </a:ext>
            </a:extLst>
          </p:cNvPr>
          <p:cNvSpPr txBox="1"/>
          <p:nvPr/>
        </p:nvSpPr>
        <p:spPr>
          <a:xfrm>
            <a:off x="2964710" y="123281"/>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Email Address</a:t>
            </a:r>
          </a:p>
        </p:txBody>
      </p:sp>
      <p:sp>
        <p:nvSpPr>
          <p:cNvPr id="67" name="Rounded Rectangle 66">
            <a:extLst>
              <a:ext uri="{FF2B5EF4-FFF2-40B4-BE49-F238E27FC236}">
                <a16:creationId xmlns:a16="http://schemas.microsoft.com/office/drawing/2014/main" id="{4B78EC25-2B63-D5DD-05B3-00113FF81B53}"/>
              </a:ext>
            </a:extLst>
          </p:cNvPr>
          <p:cNvSpPr/>
          <p:nvPr/>
        </p:nvSpPr>
        <p:spPr>
          <a:xfrm>
            <a:off x="3070039" y="524071"/>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56AC806-7206-0616-777B-BD0AA857A732}"/>
              </a:ext>
            </a:extLst>
          </p:cNvPr>
          <p:cNvSpPr txBox="1"/>
          <p:nvPr/>
        </p:nvSpPr>
        <p:spPr>
          <a:xfrm>
            <a:off x="3068953" y="550042"/>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69" name="Rounded Rectangle 68">
            <a:extLst>
              <a:ext uri="{FF2B5EF4-FFF2-40B4-BE49-F238E27FC236}">
                <a16:creationId xmlns:a16="http://schemas.microsoft.com/office/drawing/2014/main" id="{FB291400-383F-01F7-9AA0-D21605B64BF1}"/>
              </a:ext>
            </a:extLst>
          </p:cNvPr>
          <p:cNvSpPr/>
          <p:nvPr/>
        </p:nvSpPr>
        <p:spPr>
          <a:xfrm>
            <a:off x="3066189" y="-358513"/>
            <a:ext cx="1003944"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3931BBCA-7DF3-0F6A-2E23-CE90224E64B7}"/>
              </a:ext>
            </a:extLst>
          </p:cNvPr>
          <p:cNvSpPr txBox="1"/>
          <p:nvPr/>
        </p:nvSpPr>
        <p:spPr>
          <a:xfrm>
            <a:off x="2967271" y="-759303"/>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Age</a:t>
            </a:r>
          </a:p>
        </p:txBody>
      </p:sp>
      <p:sp>
        <p:nvSpPr>
          <p:cNvPr id="71" name="Rounded Rectangle 70">
            <a:extLst>
              <a:ext uri="{FF2B5EF4-FFF2-40B4-BE49-F238E27FC236}">
                <a16:creationId xmlns:a16="http://schemas.microsoft.com/office/drawing/2014/main" id="{0CFD5ADC-2883-9A0A-A5CC-FC1D1AE528ED}"/>
              </a:ext>
            </a:extLst>
          </p:cNvPr>
          <p:cNvSpPr/>
          <p:nvPr/>
        </p:nvSpPr>
        <p:spPr>
          <a:xfrm>
            <a:off x="3158372" y="1069384"/>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43B4E61E-734E-B6A8-2B11-CC2CDF9A32C4}"/>
              </a:ext>
            </a:extLst>
          </p:cNvPr>
          <p:cNvSpPr txBox="1"/>
          <p:nvPr/>
        </p:nvSpPr>
        <p:spPr>
          <a:xfrm>
            <a:off x="3376204" y="1017962"/>
            <a:ext cx="5404667"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I agree to periodically receive club updates, events and announcements through the email I provided. </a:t>
            </a:r>
            <a:r>
              <a:rPr lang="en-US" sz="1300" b="1" dirty="0">
                <a:solidFill>
                  <a:srgbClr val="C26553"/>
                </a:solidFill>
                <a:latin typeface="Arial" panose="020B0604020202020204" pitchFamily="34" charset="0"/>
                <a:cs typeface="Arial" panose="020B0604020202020204" pitchFamily="34" charset="0"/>
              </a:rPr>
              <a:t>*</a:t>
            </a:r>
          </a:p>
        </p:txBody>
      </p:sp>
      <p:sp>
        <p:nvSpPr>
          <p:cNvPr id="73" name="TextBox 72">
            <a:extLst>
              <a:ext uri="{FF2B5EF4-FFF2-40B4-BE49-F238E27FC236}">
                <a16:creationId xmlns:a16="http://schemas.microsoft.com/office/drawing/2014/main" id="{B67E0469-35BF-0EC6-70E0-BED6BF0F6BCA}"/>
              </a:ext>
            </a:extLst>
          </p:cNvPr>
          <p:cNvSpPr txBox="1"/>
          <p:nvPr/>
        </p:nvSpPr>
        <p:spPr>
          <a:xfrm>
            <a:off x="2971591" y="1586353"/>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Semester</a:t>
            </a:r>
          </a:p>
        </p:txBody>
      </p:sp>
      <p:sp>
        <p:nvSpPr>
          <p:cNvPr id="74" name="Rounded Rectangle 73">
            <a:extLst>
              <a:ext uri="{FF2B5EF4-FFF2-40B4-BE49-F238E27FC236}">
                <a16:creationId xmlns:a16="http://schemas.microsoft.com/office/drawing/2014/main" id="{B0341D19-6C1C-3805-D9FE-BFABA9898C18}"/>
              </a:ext>
            </a:extLst>
          </p:cNvPr>
          <p:cNvSpPr/>
          <p:nvPr/>
        </p:nvSpPr>
        <p:spPr>
          <a:xfrm>
            <a:off x="3076921" y="1987143"/>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AEBC0F2-2A07-983B-E931-FC9E8109C1D8}"/>
              </a:ext>
            </a:extLst>
          </p:cNvPr>
          <p:cNvSpPr txBox="1"/>
          <p:nvPr/>
        </p:nvSpPr>
        <p:spPr>
          <a:xfrm>
            <a:off x="3075835" y="2013114"/>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Semester</a:t>
            </a:r>
          </a:p>
        </p:txBody>
      </p:sp>
      <p:pic>
        <p:nvPicPr>
          <p:cNvPr id="77" name="Graphic 76" descr="Caret Down with solid fill">
            <a:extLst>
              <a:ext uri="{FF2B5EF4-FFF2-40B4-BE49-F238E27FC236}">
                <a16:creationId xmlns:a16="http://schemas.microsoft.com/office/drawing/2014/main" id="{C40688BF-DEE4-880C-5FC7-45F40ADBAA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469" y="2035045"/>
            <a:ext cx="281590" cy="281590"/>
          </a:xfrm>
          <a:prstGeom prst="rect">
            <a:avLst/>
          </a:prstGeom>
        </p:spPr>
      </p:pic>
      <p:sp>
        <p:nvSpPr>
          <p:cNvPr id="83" name="TextBox 82">
            <a:extLst>
              <a:ext uri="{FF2B5EF4-FFF2-40B4-BE49-F238E27FC236}">
                <a16:creationId xmlns:a16="http://schemas.microsoft.com/office/drawing/2014/main" id="{47748556-EFFD-0DB7-FDBA-44B7939A6223}"/>
              </a:ext>
            </a:extLst>
          </p:cNvPr>
          <p:cNvSpPr txBox="1"/>
          <p:nvPr/>
        </p:nvSpPr>
        <p:spPr>
          <a:xfrm>
            <a:off x="2971591" y="2517849"/>
            <a:ext cx="553936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Activities I would like to participate in:</a:t>
            </a:r>
          </a:p>
        </p:txBody>
      </p:sp>
      <p:sp>
        <p:nvSpPr>
          <p:cNvPr id="84" name="TextBox 83">
            <a:extLst>
              <a:ext uri="{FF2B5EF4-FFF2-40B4-BE49-F238E27FC236}">
                <a16:creationId xmlns:a16="http://schemas.microsoft.com/office/drawing/2014/main" id="{ED4B657D-328D-016F-09A1-878B8D803BF3}"/>
              </a:ext>
            </a:extLst>
          </p:cNvPr>
          <p:cNvSpPr txBox="1"/>
          <p:nvPr/>
        </p:nvSpPr>
        <p:spPr>
          <a:xfrm>
            <a:off x="6007103" y="1586580"/>
            <a:ext cx="302045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Meeting days I can attend</a:t>
            </a:r>
          </a:p>
        </p:txBody>
      </p:sp>
      <p:sp>
        <p:nvSpPr>
          <p:cNvPr id="85" name="Rounded Rectangle 84">
            <a:extLst>
              <a:ext uri="{FF2B5EF4-FFF2-40B4-BE49-F238E27FC236}">
                <a16:creationId xmlns:a16="http://schemas.microsoft.com/office/drawing/2014/main" id="{6A9C3175-0AE5-F3D5-5563-750F7E8BFAB2}"/>
              </a:ext>
            </a:extLst>
          </p:cNvPr>
          <p:cNvSpPr/>
          <p:nvPr/>
        </p:nvSpPr>
        <p:spPr>
          <a:xfrm>
            <a:off x="6112433" y="1987370"/>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6AB1B9C-5301-2481-C578-74DE2E9F840D}"/>
              </a:ext>
            </a:extLst>
          </p:cNvPr>
          <p:cNvSpPr txBox="1"/>
          <p:nvPr/>
        </p:nvSpPr>
        <p:spPr>
          <a:xfrm>
            <a:off x="6111347" y="2013341"/>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Days</a:t>
            </a:r>
          </a:p>
        </p:txBody>
      </p:sp>
      <p:pic>
        <p:nvPicPr>
          <p:cNvPr id="87" name="Graphic 86" descr="Caret Down with solid fill">
            <a:extLst>
              <a:ext uri="{FF2B5EF4-FFF2-40B4-BE49-F238E27FC236}">
                <a16:creationId xmlns:a16="http://schemas.microsoft.com/office/drawing/2014/main" id="{A88EDC90-1F47-26B9-74C4-8EDAF5F99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3981" y="2035272"/>
            <a:ext cx="281590" cy="281590"/>
          </a:xfrm>
          <a:prstGeom prst="rect">
            <a:avLst/>
          </a:prstGeom>
        </p:spPr>
      </p:pic>
      <p:sp>
        <p:nvSpPr>
          <p:cNvPr id="88" name="Rounded Rectangle 87">
            <a:extLst>
              <a:ext uri="{FF2B5EF4-FFF2-40B4-BE49-F238E27FC236}">
                <a16:creationId xmlns:a16="http://schemas.microsoft.com/office/drawing/2014/main" id="{02A0CCB4-F7F4-F633-69C1-CC21B1868BB1}"/>
              </a:ext>
            </a:extLst>
          </p:cNvPr>
          <p:cNvSpPr/>
          <p:nvPr/>
        </p:nvSpPr>
        <p:spPr>
          <a:xfrm>
            <a:off x="3158372" y="2938531"/>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34ADF4FD-39B2-C881-971F-8AACAAE7B238}"/>
              </a:ext>
            </a:extLst>
          </p:cNvPr>
          <p:cNvSpPr txBox="1"/>
          <p:nvPr/>
        </p:nvSpPr>
        <p:spPr>
          <a:xfrm>
            <a:off x="3376204" y="2887109"/>
            <a:ext cx="2630899"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Plant care, restoration, and conservation</a:t>
            </a:r>
            <a:endParaRPr lang="en-US" sz="1300" b="1" dirty="0">
              <a:solidFill>
                <a:srgbClr val="C26553"/>
              </a:solidFill>
              <a:latin typeface="Arial" panose="020B0604020202020204" pitchFamily="34" charset="0"/>
              <a:cs typeface="Arial" panose="020B0604020202020204" pitchFamily="34" charset="0"/>
            </a:endParaRPr>
          </a:p>
        </p:txBody>
      </p:sp>
      <p:sp>
        <p:nvSpPr>
          <p:cNvPr id="90" name="Rounded Rectangle 89">
            <a:extLst>
              <a:ext uri="{FF2B5EF4-FFF2-40B4-BE49-F238E27FC236}">
                <a16:creationId xmlns:a16="http://schemas.microsoft.com/office/drawing/2014/main" id="{17821564-72B7-639B-FD40-ECD3E8FE02E9}"/>
              </a:ext>
            </a:extLst>
          </p:cNvPr>
          <p:cNvSpPr/>
          <p:nvPr/>
        </p:nvSpPr>
        <p:spPr>
          <a:xfrm>
            <a:off x="3158372" y="3437028"/>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ED11A58B-6C4E-0634-94EF-950928E43D0E}"/>
              </a:ext>
            </a:extLst>
          </p:cNvPr>
          <p:cNvSpPr txBox="1"/>
          <p:nvPr/>
        </p:nvSpPr>
        <p:spPr>
          <a:xfrm>
            <a:off x="3376204" y="3385606"/>
            <a:ext cx="2630899" cy="292388"/>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Animal care and conservation</a:t>
            </a:r>
            <a:endParaRPr lang="en-US" sz="1300" b="1" dirty="0">
              <a:solidFill>
                <a:srgbClr val="C26553"/>
              </a:solidFill>
              <a:latin typeface="Arial" panose="020B0604020202020204" pitchFamily="34" charset="0"/>
              <a:cs typeface="Arial" panose="020B0604020202020204" pitchFamily="34" charset="0"/>
            </a:endParaRPr>
          </a:p>
        </p:txBody>
      </p:sp>
      <p:sp>
        <p:nvSpPr>
          <p:cNvPr id="92" name="Rounded Rectangle 91">
            <a:extLst>
              <a:ext uri="{FF2B5EF4-FFF2-40B4-BE49-F238E27FC236}">
                <a16:creationId xmlns:a16="http://schemas.microsoft.com/office/drawing/2014/main" id="{84C5986B-072C-109D-FF3A-1E170350E864}"/>
              </a:ext>
            </a:extLst>
          </p:cNvPr>
          <p:cNvSpPr/>
          <p:nvPr/>
        </p:nvSpPr>
        <p:spPr>
          <a:xfrm>
            <a:off x="6108284" y="2932876"/>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55D94E4B-1460-20B7-4085-501F23625BDC}"/>
              </a:ext>
            </a:extLst>
          </p:cNvPr>
          <p:cNvSpPr txBox="1"/>
          <p:nvPr/>
        </p:nvSpPr>
        <p:spPr>
          <a:xfrm>
            <a:off x="6326116" y="3374365"/>
            <a:ext cx="2630899" cy="292388"/>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Arts and crafts</a:t>
            </a:r>
            <a:endParaRPr lang="en-US" sz="1300" b="1" dirty="0">
              <a:solidFill>
                <a:srgbClr val="C26553"/>
              </a:solidFill>
              <a:latin typeface="Arial" panose="020B0604020202020204" pitchFamily="34" charset="0"/>
              <a:cs typeface="Arial" panose="020B0604020202020204" pitchFamily="34" charset="0"/>
            </a:endParaRPr>
          </a:p>
        </p:txBody>
      </p:sp>
      <p:sp>
        <p:nvSpPr>
          <p:cNvPr id="94" name="Rounded Rectangle 93">
            <a:extLst>
              <a:ext uri="{FF2B5EF4-FFF2-40B4-BE49-F238E27FC236}">
                <a16:creationId xmlns:a16="http://schemas.microsoft.com/office/drawing/2014/main" id="{A0865CD7-90CA-C5F0-90C3-A8079BDFC580}"/>
              </a:ext>
            </a:extLst>
          </p:cNvPr>
          <p:cNvSpPr/>
          <p:nvPr/>
        </p:nvSpPr>
        <p:spPr>
          <a:xfrm>
            <a:off x="6108284" y="3429119"/>
            <a:ext cx="182880" cy="18288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4AF5BC1-6999-0B20-504E-86B7E56CD5B3}"/>
              </a:ext>
            </a:extLst>
          </p:cNvPr>
          <p:cNvSpPr txBox="1"/>
          <p:nvPr/>
        </p:nvSpPr>
        <p:spPr>
          <a:xfrm>
            <a:off x="6326116" y="2872879"/>
            <a:ext cx="2701440" cy="492443"/>
          </a:xfrm>
          <a:prstGeom prst="rect">
            <a:avLst/>
          </a:prstGeom>
          <a:noFill/>
        </p:spPr>
        <p:txBody>
          <a:bodyPr wrap="square" rtlCol="0">
            <a:spAutoFit/>
          </a:bodyPr>
          <a:lstStyle/>
          <a:p>
            <a:r>
              <a:rPr lang="en-US" sz="1300" b="1" dirty="0">
                <a:solidFill>
                  <a:srgbClr val="FDF7E9"/>
                </a:solidFill>
                <a:latin typeface="Arial" panose="020B0604020202020204" pitchFamily="34" charset="0"/>
                <a:cs typeface="Arial" panose="020B0604020202020204" pitchFamily="34" charset="0"/>
              </a:rPr>
              <a:t>Research projects and educating people about wildlife</a:t>
            </a:r>
            <a:endParaRPr lang="en-US" sz="1300" b="1" dirty="0">
              <a:solidFill>
                <a:srgbClr val="C26553"/>
              </a:solidFill>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B5D28AD6-38F3-F1D1-F0B2-22038E30605A}"/>
              </a:ext>
            </a:extLst>
          </p:cNvPr>
          <p:cNvSpPr txBox="1"/>
          <p:nvPr/>
        </p:nvSpPr>
        <p:spPr>
          <a:xfrm>
            <a:off x="2958638" y="3801333"/>
            <a:ext cx="379573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Other Activity Suggestions</a:t>
            </a:r>
          </a:p>
        </p:txBody>
      </p:sp>
      <p:sp>
        <p:nvSpPr>
          <p:cNvPr id="97" name="Rounded Rectangle 96">
            <a:extLst>
              <a:ext uri="{FF2B5EF4-FFF2-40B4-BE49-F238E27FC236}">
                <a16:creationId xmlns:a16="http://schemas.microsoft.com/office/drawing/2014/main" id="{5C6306BE-A77F-186A-CE63-0B38E8191324}"/>
              </a:ext>
            </a:extLst>
          </p:cNvPr>
          <p:cNvSpPr/>
          <p:nvPr/>
        </p:nvSpPr>
        <p:spPr>
          <a:xfrm>
            <a:off x="3063967" y="4202123"/>
            <a:ext cx="5963589" cy="803447"/>
          </a:xfrm>
          <a:prstGeom prst="roundRect">
            <a:avLst>
              <a:gd name="adj" fmla="val 908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9E0A05E9-DFA6-630A-FF17-5D8275D8E038}"/>
              </a:ext>
            </a:extLst>
          </p:cNvPr>
          <p:cNvSpPr/>
          <p:nvPr/>
        </p:nvSpPr>
        <p:spPr>
          <a:xfrm>
            <a:off x="7714500" y="5269301"/>
            <a:ext cx="1315314" cy="417075"/>
          </a:xfrm>
          <a:prstGeom prst="roundRect">
            <a:avLst/>
          </a:prstGeom>
          <a:solidFill>
            <a:srgbClr val="C26553"/>
          </a:solidFill>
          <a:ln>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21B50F04-E853-CD09-1533-07F549B02154}"/>
              </a:ext>
            </a:extLst>
          </p:cNvPr>
          <p:cNvSpPr txBox="1"/>
          <p:nvPr/>
        </p:nvSpPr>
        <p:spPr>
          <a:xfrm>
            <a:off x="7881501" y="5305012"/>
            <a:ext cx="981312" cy="338554"/>
          </a:xfrm>
          <a:prstGeom prst="rect">
            <a:avLst/>
          </a:prstGeom>
          <a:noFill/>
        </p:spPr>
        <p:txBody>
          <a:bodyPr wrap="square" rtlCol="0">
            <a:spAutoFit/>
          </a:bodyPr>
          <a:lstStyle/>
          <a:p>
            <a:pPr algn="ctr"/>
            <a:r>
              <a:rPr lang="en-US" sz="1600" b="1" dirty="0">
                <a:solidFill>
                  <a:srgbClr val="FDF7E9"/>
                </a:solidFill>
                <a:latin typeface="Arial" panose="020B0604020202020204" pitchFamily="34" charset="0"/>
                <a:cs typeface="Arial" panose="020B0604020202020204" pitchFamily="34" charset="0"/>
              </a:rPr>
              <a:t>Submit</a:t>
            </a:r>
          </a:p>
        </p:txBody>
      </p:sp>
      <p:sp>
        <p:nvSpPr>
          <p:cNvPr id="104" name="Round Same Side Corner Rectangle 103">
            <a:extLst>
              <a:ext uri="{FF2B5EF4-FFF2-40B4-BE49-F238E27FC236}">
                <a16:creationId xmlns:a16="http://schemas.microsoft.com/office/drawing/2014/main" id="{D0C54C23-1F09-F293-BE7B-C3A73D6182C6}"/>
              </a:ext>
            </a:extLst>
          </p:cNvPr>
          <p:cNvSpPr/>
          <p:nvPr/>
        </p:nvSpPr>
        <p:spPr>
          <a:xfrm>
            <a:off x="1413507" y="6858000"/>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A334076E-2912-8E45-CE7E-C876991DF7B7}"/>
              </a:ext>
            </a:extLst>
          </p:cNvPr>
          <p:cNvSpPr txBox="1"/>
          <p:nvPr/>
        </p:nvSpPr>
        <p:spPr>
          <a:xfrm>
            <a:off x="1689290" y="7073981"/>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06" name="Picture 105" descr="A black background with a black square&#10;&#10;Description automatically generated with medium confidence">
            <a:extLst>
              <a:ext uri="{FF2B5EF4-FFF2-40B4-BE49-F238E27FC236}">
                <a16:creationId xmlns:a16="http://schemas.microsoft.com/office/drawing/2014/main" id="{B6782225-7E34-1529-E1B8-E8D76FACA9F6}"/>
              </a:ext>
            </a:extLst>
          </p:cNvPr>
          <p:cNvPicPr>
            <a:picLocks noChangeAspect="1"/>
          </p:cNvPicPr>
          <p:nvPr/>
        </p:nvPicPr>
        <p:blipFill>
          <a:blip r:embed="rId11"/>
          <a:stretch>
            <a:fillRect/>
          </a:stretch>
        </p:blipFill>
        <p:spPr>
          <a:xfrm flipH="1">
            <a:off x="10148925" y="7161379"/>
            <a:ext cx="353785" cy="353785"/>
          </a:xfrm>
          <a:prstGeom prst="rect">
            <a:avLst/>
          </a:prstGeom>
        </p:spPr>
      </p:pic>
      <p:pic>
        <p:nvPicPr>
          <p:cNvPr id="107" name="Picture 106" descr="A black background with a black square&#10;&#10;Description automatically generated with medium confidence">
            <a:extLst>
              <a:ext uri="{FF2B5EF4-FFF2-40B4-BE49-F238E27FC236}">
                <a16:creationId xmlns:a16="http://schemas.microsoft.com/office/drawing/2014/main" id="{34DCA939-6494-19A8-EE63-DDB95E658EE1}"/>
              </a:ext>
            </a:extLst>
          </p:cNvPr>
          <p:cNvPicPr>
            <a:picLocks noChangeAspect="1"/>
          </p:cNvPicPr>
          <p:nvPr/>
        </p:nvPicPr>
        <p:blipFill>
          <a:blip r:embed="rId12"/>
          <a:stretch>
            <a:fillRect/>
          </a:stretch>
        </p:blipFill>
        <p:spPr>
          <a:xfrm flipH="1">
            <a:off x="9741222" y="7225600"/>
            <a:ext cx="248083" cy="248083"/>
          </a:xfrm>
          <a:prstGeom prst="rect">
            <a:avLst/>
          </a:prstGeom>
        </p:spPr>
      </p:pic>
      <p:sp>
        <p:nvSpPr>
          <p:cNvPr id="108" name="Rounded Rectangle 107">
            <a:extLst>
              <a:ext uri="{FF2B5EF4-FFF2-40B4-BE49-F238E27FC236}">
                <a16:creationId xmlns:a16="http://schemas.microsoft.com/office/drawing/2014/main" id="{2D8B9856-0246-422F-CCE4-5C009A4E2E01}"/>
              </a:ext>
            </a:extLst>
          </p:cNvPr>
          <p:cNvSpPr/>
          <p:nvPr/>
        </p:nvSpPr>
        <p:spPr>
          <a:xfrm>
            <a:off x="1399039" y="-5130469"/>
            <a:ext cx="9393921" cy="1285333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997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ounded Rectangle 130">
            <a:extLst>
              <a:ext uri="{FF2B5EF4-FFF2-40B4-BE49-F238E27FC236}">
                <a16:creationId xmlns:a16="http://schemas.microsoft.com/office/drawing/2014/main" id="{7C38B4E7-C2B1-7457-884D-D8EC1E3A3508}"/>
              </a:ext>
            </a:extLst>
          </p:cNvPr>
          <p:cNvSpPr/>
          <p:nvPr/>
        </p:nvSpPr>
        <p:spPr>
          <a:xfrm>
            <a:off x="330542" y="457200"/>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Graphic 131">
            <a:extLst>
              <a:ext uri="{FF2B5EF4-FFF2-40B4-BE49-F238E27FC236}">
                <a16:creationId xmlns:a16="http://schemas.microsoft.com/office/drawing/2014/main" id="{63385F7F-152C-5A08-28E6-3EE9DDFC01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567170"/>
            <a:ext cx="673631" cy="449087"/>
          </a:xfrm>
          <a:prstGeom prst="rect">
            <a:avLst/>
          </a:prstGeom>
        </p:spPr>
      </p:pic>
      <p:sp>
        <p:nvSpPr>
          <p:cNvPr id="133" name="TextBox 132">
            <a:extLst>
              <a:ext uri="{FF2B5EF4-FFF2-40B4-BE49-F238E27FC236}">
                <a16:creationId xmlns:a16="http://schemas.microsoft.com/office/drawing/2014/main" id="{E48F64E1-EB6C-D3CE-744F-C2036A332C94}"/>
              </a:ext>
            </a:extLst>
          </p:cNvPr>
          <p:cNvSpPr txBox="1"/>
          <p:nvPr/>
        </p:nvSpPr>
        <p:spPr>
          <a:xfrm>
            <a:off x="1399301" y="603084"/>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134" name="Rounded Rectangle 133">
            <a:extLst>
              <a:ext uri="{FF2B5EF4-FFF2-40B4-BE49-F238E27FC236}">
                <a16:creationId xmlns:a16="http://schemas.microsoft.com/office/drawing/2014/main" id="{A7D5CB88-1FD0-8606-959D-BB62EFBDEFE5}"/>
              </a:ext>
            </a:extLst>
          </p:cNvPr>
          <p:cNvSpPr/>
          <p:nvPr/>
        </p:nvSpPr>
        <p:spPr>
          <a:xfrm>
            <a:off x="1427980" y="1327137"/>
            <a:ext cx="9364980" cy="5608322"/>
          </a:xfrm>
          <a:prstGeom prst="roundRect">
            <a:avLst>
              <a:gd name="adj" fmla="val 2628"/>
            </a:avLst>
          </a:prstGeom>
          <a:solidFill>
            <a:srgbClr val="FDF7E9"/>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ound Same Side Corner Rectangle 134">
            <a:extLst>
              <a:ext uri="{FF2B5EF4-FFF2-40B4-BE49-F238E27FC236}">
                <a16:creationId xmlns:a16="http://schemas.microsoft.com/office/drawing/2014/main" id="{1BFF3DAE-5CC4-838D-3F32-E045729205CD}"/>
              </a:ext>
            </a:extLst>
          </p:cNvPr>
          <p:cNvSpPr/>
          <p:nvPr/>
        </p:nvSpPr>
        <p:spPr>
          <a:xfrm>
            <a:off x="1413510" y="1344557"/>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6C123C44-900A-65A1-66F9-905BFE0D516F}"/>
              </a:ext>
            </a:extLst>
          </p:cNvPr>
          <p:cNvSpPr txBox="1"/>
          <p:nvPr/>
        </p:nvSpPr>
        <p:spPr>
          <a:xfrm>
            <a:off x="2307655" y="1541992"/>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137" name="TextBox 136">
            <a:extLst>
              <a:ext uri="{FF2B5EF4-FFF2-40B4-BE49-F238E27FC236}">
                <a16:creationId xmlns:a16="http://schemas.microsoft.com/office/drawing/2014/main" id="{D9D18448-21A5-03EA-16CE-6E40C0169132}"/>
              </a:ext>
            </a:extLst>
          </p:cNvPr>
          <p:cNvSpPr txBox="1"/>
          <p:nvPr/>
        </p:nvSpPr>
        <p:spPr>
          <a:xfrm>
            <a:off x="2319311" y="1743675"/>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138" name="TextBox 137">
            <a:extLst>
              <a:ext uri="{FF2B5EF4-FFF2-40B4-BE49-F238E27FC236}">
                <a16:creationId xmlns:a16="http://schemas.microsoft.com/office/drawing/2014/main" id="{82D21A6B-7040-E7AA-2ABC-133178E8D7D5}"/>
              </a:ext>
            </a:extLst>
          </p:cNvPr>
          <p:cNvSpPr txBox="1"/>
          <p:nvPr/>
        </p:nvSpPr>
        <p:spPr>
          <a:xfrm>
            <a:off x="7125328" y="1626555"/>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139" name="Group 138">
            <a:extLst>
              <a:ext uri="{FF2B5EF4-FFF2-40B4-BE49-F238E27FC236}">
                <a16:creationId xmlns:a16="http://schemas.microsoft.com/office/drawing/2014/main" id="{02E06EAF-8CEF-758D-A91C-24E5FA9904DB}"/>
              </a:ext>
            </a:extLst>
          </p:cNvPr>
          <p:cNvGrpSpPr/>
          <p:nvPr/>
        </p:nvGrpSpPr>
        <p:grpSpPr>
          <a:xfrm>
            <a:off x="9232914" y="1580031"/>
            <a:ext cx="1262461" cy="340258"/>
            <a:chOff x="9232914" y="1485154"/>
            <a:chExt cx="1262461" cy="340258"/>
          </a:xfrm>
        </p:grpSpPr>
        <p:sp>
          <p:nvSpPr>
            <p:cNvPr id="140" name="Rounded Rectangle 139">
              <a:extLst>
                <a:ext uri="{FF2B5EF4-FFF2-40B4-BE49-F238E27FC236}">
                  <a16:creationId xmlns:a16="http://schemas.microsoft.com/office/drawing/2014/main" id="{84C12B70-9984-3C01-77FE-7D4C1B2B8ABF}"/>
                </a:ext>
              </a:extLst>
            </p:cNvPr>
            <p:cNvSpPr/>
            <p:nvPr/>
          </p:nvSpPr>
          <p:spPr>
            <a:xfrm>
              <a:off x="9232914" y="1485154"/>
              <a:ext cx="1260222" cy="340258"/>
            </a:xfrm>
            <a:prstGeom prst="roundRect">
              <a:avLst>
                <a:gd name="adj" fmla="val 33821"/>
              </a:avLst>
            </a:prstGeom>
            <a:solidFill>
              <a:srgbClr val="FDF7E9"/>
            </a:solidFill>
            <a:ln w="19050">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4412831A-8887-63ED-F6B2-8669932B97D8}"/>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GET INVOLVED</a:t>
              </a:r>
            </a:p>
          </p:txBody>
        </p:sp>
      </p:grpSp>
      <p:sp>
        <p:nvSpPr>
          <p:cNvPr id="142" name="TextBox 141">
            <a:extLst>
              <a:ext uri="{FF2B5EF4-FFF2-40B4-BE49-F238E27FC236}">
                <a16:creationId xmlns:a16="http://schemas.microsoft.com/office/drawing/2014/main" id="{C51EBF5D-8745-C26F-2D9F-B1D9191E46C4}"/>
              </a:ext>
            </a:extLst>
          </p:cNvPr>
          <p:cNvSpPr txBox="1"/>
          <p:nvPr/>
        </p:nvSpPr>
        <p:spPr>
          <a:xfrm>
            <a:off x="8263264" y="1626556"/>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143" name="TextBox 142">
            <a:extLst>
              <a:ext uri="{FF2B5EF4-FFF2-40B4-BE49-F238E27FC236}">
                <a16:creationId xmlns:a16="http://schemas.microsoft.com/office/drawing/2014/main" id="{AE34F45B-58EB-3AB3-36CB-8CBE1B412801}"/>
              </a:ext>
            </a:extLst>
          </p:cNvPr>
          <p:cNvSpPr txBox="1"/>
          <p:nvPr/>
        </p:nvSpPr>
        <p:spPr>
          <a:xfrm>
            <a:off x="6231881" y="1626556"/>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144" name="Graphic 143">
            <a:extLst>
              <a:ext uri="{FF2B5EF4-FFF2-40B4-BE49-F238E27FC236}">
                <a16:creationId xmlns:a16="http://schemas.microsoft.com/office/drawing/2014/main" id="{40096358-09A4-6F39-7D04-AF3B298FCC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541992"/>
            <a:ext cx="639339" cy="426226"/>
          </a:xfrm>
          <a:prstGeom prst="rect">
            <a:avLst/>
          </a:prstGeom>
        </p:spPr>
      </p:pic>
      <p:sp>
        <p:nvSpPr>
          <p:cNvPr id="145" name="TextBox 144">
            <a:extLst>
              <a:ext uri="{FF2B5EF4-FFF2-40B4-BE49-F238E27FC236}">
                <a16:creationId xmlns:a16="http://schemas.microsoft.com/office/drawing/2014/main" id="{4DBB2321-24DF-F89F-C5A4-2BF01B24A321}"/>
              </a:ext>
            </a:extLst>
          </p:cNvPr>
          <p:cNvSpPr txBox="1"/>
          <p:nvPr/>
        </p:nvSpPr>
        <p:spPr>
          <a:xfrm>
            <a:off x="3158372" y="2730057"/>
            <a:ext cx="5875256" cy="523220"/>
          </a:xfrm>
          <a:prstGeom prst="rect">
            <a:avLst/>
          </a:prstGeom>
          <a:noFill/>
        </p:spPr>
        <p:txBody>
          <a:bodyPr wrap="square" rtlCol="0">
            <a:spAutoFit/>
          </a:bodyPr>
          <a:lstStyle/>
          <a:p>
            <a:pPr algn="ctr"/>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46" name="Round Same Side Corner Rectangle 145">
            <a:extLst>
              <a:ext uri="{FF2B5EF4-FFF2-40B4-BE49-F238E27FC236}">
                <a16:creationId xmlns:a16="http://schemas.microsoft.com/office/drawing/2014/main" id="{29558D32-13B8-58B3-3E80-0370C5C81170}"/>
              </a:ext>
            </a:extLst>
          </p:cNvPr>
          <p:cNvSpPr/>
          <p:nvPr/>
        </p:nvSpPr>
        <p:spPr>
          <a:xfrm>
            <a:off x="1413508" y="6590554"/>
            <a:ext cx="9379453" cy="6914725"/>
          </a:xfrm>
          <a:prstGeom prst="round2SameRect">
            <a:avLst>
              <a:gd name="adj1" fmla="val 0"/>
              <a:gd name="adj2" fmla="val 2884"/>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a:extLst>
              <a:ext uri="{FF2B5EF4-FFF2-40B4-BE49-F238E27FC236}">
                <a16:creationId xmlns:a16="http://schemas.microsoft.com/office/drawing/2014/main" id="{B05DA5BB-0748-21B9-1C3D-5F41BECC406E}"/>
              </a:ext>
            </a:extLst>
          </p:cNvPr>
          <p:cNvSpPr>
            <a:spLocks/>
          </p:cNvSpPr>
          <p:nvPr/>
        </p:nvSpPr>
        <p:spPr>
          <a:xfrm>
            <a:off x="2663216" y="3382446"/>
            <a:ext cx="3066755" cy="772303"/>
          </a:xfrm>
          <a:prstGeom prst="roundRect">
            <a:avLst>
              <a:gd name="adj" fmla="val 16533"/>
            </a:avLst>
          </a:prstGeom>
          <a:solidFill>
            <a:srgbClr val="FDF7E9"/>
          </a:solidFill>
          <a:ln w="28575">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1A686652-62CC-8674-34FB-E52A33E62FB1}"/>
              </a:ext>
            </a:extLst>
          </p:cNvPr>
          <p:cNvSpPr txBox="1"/>
          <p:nvPr/>
        </p:nvSpPr>
        <p:spPr>
          <a:xfrm>
            <a:off x="3394431" y="3476787"/>
            <a:ext cx="2260810" cy="584775"/>
          </a:xfrm>
          <a:prstGeom prst="rect">
            <a:avLst/>
          </a:prstGeom>
          <a:noFill/>
        </p:spPr>
        <p:txBody>
          <a:bodyPr wrap="square" rtlCol="0">
            <a:spAutoFit/>
          </a:bodyPr>
          <a:lstStyle/>
          <a:p>
            <a:r>
              <a:rPr lang="en-US" sz="1600" b="1" dirty="0">
                <a:solidFill>
                  <a:srgbClr val="F2C86E"/>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149" name="Rounded Rectangle 148">
            <a:extLst>
              <a:ext uri="{FF2B5EF4-FFF2-40B4-BE49-F238E27FC236}">
                <a16:creationId xmlns:a16="http://schemas.microsoft.com/office/drawing/2014/main" id="{BB275047-AA85-C0C1-252F-4237B2A00568}"/>
              </a:ext>
            </a:extLst>
          </p:cNvPr>
          <p:cNvSpPr>
            <a:spLocks/>
          </p:cNvSpPr>
          <p:nvPr/>
        </p:nvSpPr>
        <p:spPr>
          <a:xfrm>
            <a:off x="6427105" y="3386376"/>
            <a:ext cx="3066755" cy="768373"/>
          </a:xfrm>
          <a:prstGeom prst="roundRect">
            <a:avLst>
              <a:gd name="adj" fmla="val 18139"/>
            </a:avLst>
          </a:prstGeom>
          <a:solidFill>
            <a:srgbClr val="F2C86E"/>
          </a:solidFill>
          <a:ln w="38100">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2E2D506F-CFE8-E13D-369B-2A15B08C034F}"/>
              </a:ext>
            </a:extLst>
          </p:cNvPr>
          <p:cNvSpPr txBox="1"/>
          <p:nvPr/>
        </p:nvSpPr>
        <p:spPr>
          <a:xfrm>
            <a:off x="7081930" y="3473638"/>
            <a:ext cx="2343224" cy="584775"/>
          </a:xfrm>
          <a:prstGeom prst="rect">
            <a:avLst/>
          </a:prstGeom>
          <a:noFill/>
        </p:spPr>
        <p:txBody>
          <a:bodyPr wrap="square" rtlCol="0">
            <a:spAutoFit/>
          </a:bodyPr>
          <a:lstStyle/>
          <a:p>
            <a:r>
              <a:rPr lang="en-US" sz="1600" b="1" dirty="0">
                <a:solidFill>
                  <a:srgbClr val="FDF7E9"/>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151" name="Picture 150" descr="A white line drawing of a person with a plus sign&#10;&#10;Description automatically generated">
            <a:extLst>
              <a:ext uri="{FF2B5EF4-FFF2-40B4-BE49-F238E27FC236}">
                <a16:creationId xmlns:a16="http://schemas.microsoft.com/office/drawing/2014/main" id="{CE40ED3D-3991-4F99-10E5-82129767507C}"/>
              </a:ext>
            </a:extLst>
          </p:cNvPr>
          <p:cNvPicPr>
            <a:picLocks noChangeAspect="1"/>
          </p:cNvPicPr>
          <p:nvPr/>
        </p:nvPicPr>
        <p:blipFill>
          <a:blip r:embed="rId7"/>
          <a:stretch>
            <a:fillRect/>
          </a:stretch>
        </p:blipFill>
        <p:spPr>
          <a:xfrm>
            <a:off x="2833342" y="3478546"/>
            <a:ext cx="561089" cy="561089"/>
          </a:xfrm>
          <a:prstGeom prst="rect">
            <a:avLst/>
          </a:prstGeom>
        </p:spPr>
      </p:pic>
      <p:pic>
        <p:nvPicPr>
          <p:cNvPr id="152" name="Picture 151">
            <a:extLst>
              <a:ext uri="{FF2B5EF4-FFF2-40B4-BE49-F238E27FC236}">
                <a16:creationId xmlns:a16="http://schemas.microsoft.com/office/drawing/2014/main" id="{7233260F-A75B-F593-451B-788EF7ED8EDA}"/>
              </a:ext>
            </a:extLst>
          </p:cNvPr>
          <p:cNvPicPr>
            <a:picLocks noChangeAspect="1"/>
          </p:cNvPicPr>
          <p:nvPr/>
        </p:nvPicPr>
        <p:blipFill>
          <a:blip r:embed="rId8"/>
          <a:stretch>
            <a:fillRect/>
          </a:stretch>
        </p:blipFill>
        <p:spPr>
          <a:xfrm>
            <a:off x="6547770" y="3483493"/>
            <a:ext cx="561089" cy="561089"/>
          </a:xfrm>
          <a:prstGeom prst="rect">
            <a:avLst/>
          </a:prstGeom>
        </p:spPr>
      </p:pic>
      <p:sp>
        <p:nvSpPr>
          <p:cNvPr id="153" name="Rounded Rectangle 152">
            <a:extLst>
              <a:ext uri="{FF2B5EF4-FFF2-40B4-BE49-F238E27FC236}">
                <a16:creationId xmlns:a16="http://schemas.microsoft.com/office/drawing/2014/main" id="{D07ACA54-C1CC-9F96-BB33-8506E32FCD28}"/>
              </a:ext>
            </a:extLst>
          </p:cNvPr>
          <p:cNvSpPr>
            <a:spLocks/>
          </p:cNvSpPr>
          <p:nvPr/>
        </p:nvSpPr>
        <p:spPr>
          <a:xfrm>
            <a:off x="2663216" y="4518861"/>
            <a:ext cx="6830644" cy="7575604"/>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AA146460-BCA9-B80F-A96B-5C18700F44CC}"/>
              </a:ext>
            </a:extLst>
          </p:cNvPr>
          <p:cNvSpPr txBox="1"/>
          <p:nvPr/>
        </p:nvSpPr>
        <p:spPr>
          <a:xfrm>
            <a:off x="2961945" y="4835560"/>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Full Name</a:t>
            </a:r>
          </a:p>
        </p:txBody>
      </p:sp>
      <p:sp>
        <p:nvSpPr>
          <p:cNvPr id="155" name="Rounded Rectangle 154">
            <a:extLst>
              <a:ext uri="{FF2B5EF4-FFF2-40B4-BE49-F238E27FC236}">
                <a16:creationId xmlns:a16="http://schemas.microsoft.com/office/drawing/2014/main" id="{8A920365-031C-CCB2-6DAC-BBDE2C0EA223}"/>
              </a:ext>
            </a:extLst>
          </p:cNvPr>
          <p:cNvSpPr/>
          <p:nvPr/>
        </p:nvSpPr>
        <p:spPr>
          <a:xfrm>
            <a:off x="3067274" y="5236350"/>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E90E4835-6BA5-5786-D613-B9C9917E3564}"/>
              </a:ext>
            </a:extLst>
          </p:cNvPr>
          <p:cNvSpPr txBox="1"/>
          <p:nvPr/>
        </p:nvSpPr>
        <p:spPr>
          <a:xfrm>
            <a:off x="3066188" y="5262321"/>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First Name</a:t>
            </a:r>
          </a:p>
        </p:txBody>
      </p:sp>
      <p:sp>
        <p:nvSpPr>
          <p:cNvPr id="157" name="Rounded Rectangle 156">
            <a:extLst>
              <a:ext uri="{FF2B5EF4-FFF2-40B4-BE49-F238E27FC236}">
                <a16:creationId xmlns:a16="http://schemas.microsoft.com/office/drawing/2014/main" id="{3F75536C-FC83-70B5-2C36-3C5E209D06F0}"/>
              </a:ext>
            </a:extLst>
          </p:cNvPr>
          <p:cNvSpPr/>
          <p:nvPr/>
        </p:nvSpPr>
        <p:spPr>
          <a:xfrm>
            <a:off x="6118505" y="5236350"/>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a:extLst>
              <a:ext uri="{FF2B5EF4-FFF2-40B4-BE49-F238E27FC236}">
                <a16:creationId xmlns:a16="http://schemas.microsoft.com/office/drawing/2014/main" id="{0D90B7D1-41C2-0AEC-B60A-AE83A85DA84F}"/>
              </a:ext>
            </a:extLst>
          </p:cNvPr>
          <p:cNvSpPr txBox="1"/>
          <p:nvPr/>
        </p:nvSpPr>
        <p:spPr>
          <a:xfrm>
            <a:off x="6117419" y="5262321"/>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Last Name</a:t>
            </a:r>
          </a:p>
        </p:txBody>
      </p:sp>
      <p:sp>
        <p:nvSpPr>
          <p:cNvPr id="159" name="TextBox 158">
            <a:extLst>
              <a:ext uri="{FF2B5EF4-FFF2-40B4-BE49-F238E27FC236}">
                <a16:creationId xmlns:a16="http://schemas.microsoft.com/office/drawing/2014/main" id="{FF86E70D-CC79-30FA-488C-73777E973333}"/>
              </a:ext>
            </a:extLst>
          </p:cNvPr>
          <p:cNvSpPr txBox="1"/>
          <p:nvPr/>
        </p:nvSpPr>
        <p:spPr>
          <a:xfrm>
            <a:off x="2961266" y="5718660"/>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MEID</a:t>
            </a:r>
          </a:p>
        </p:txBody>
      </p:sp>
      <p:sp>
        <p:nvSpPr>
          <p:cNvPr id="160" name="Rounded Rectangle 159">
            <a:extLst>
              <a:ext uri="{FF2B5EF4-FFF2-40B4-BE49-F238E27FC236}">
                <a16:creationId xmlns:a16="http://schemas.microsoft.com/office/drawing/2014/main" id="{E0577492-9BA7-8EAA-4CC5-5B6C0FF54751}"/>
              </a:ext>
            </a:extLst>
          </p:cNvPr>
          <p:cNvSpPr/>
          <p:nvPr/>
        </p:nvSpPr>
        <p:spPr>
          <a:xfrm>
            <a:off x="3063968" y="6119450"/>
            <a:ext cx="2918430"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E4DAD52F-3A1C-2D2A-C8B3-4E25269623E1}"/>
              </a:ext>
            </a:extLst>
          </p:cNvPr>
          <p:cNvSpPr txBox="1"/>
          <p:nvPr/>
        </p:nvSpPr>
        <p:spPr>
          <a:xfrm>
            <a:off x="6013176" y="5715721"/>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Phone Number</a:t>
            </a:r>
          </a:p>
        </p:txBody>
      </p:sp>
      <p:sp>
        <p:nvSpPr>
          <p:cNvPr id="162" name="Rounded Rectangle 161">
            <a:extLst>
              <a:ext uri="{FF2B5EF4-FFF2-40B4-BE49-F238E27FC236}">
                <a16:creationId xmlns:a16="http://schemas.microsoft.com/office/drawing/2014/main" id="{103CFBA6-3651-7286-C04A-BC4E260D825C}"/>
              </a:ext>
            </a:extLst>
          </p:cNvPr>
          <p:cNvSpPr/>
          <p:nvPr/>
        </p:nvSpPr>
        <p:spPr>
          <a:xfrm>
            <a:off x="6118505" y="6116511"/>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A447CCB3-0CC3-B6A8-5A6A-1610572DD577}"/>
              </a:ext>
            </a:extLst>
          </p:cNvPr>
          <p:cNvSpPr txBox="1"/>
          <p:nvPr/>
        </p:nvSpPr>
        <p:spPr>
          <a:xfrm>
            <a:off x="2964710" y="6598304"/>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Email Address</a:t>
            </a:r>
          </a:p>
        </p:txBody>
      </p:sp>
      <p:sp>
        <p:nvSpPr>
          <p:cNvPr id="164" name="Rounded Rectangle 163">
            <a:extLst>
              <a:ext uri="{FF2B5EF4-FFF2-40B4-BE49-F238E27FC236}">
                <a16:creationId xmlns:a16="http://schemas.microsoft.com/office/drawing/2014/main" id="{339F9ACA-F1CE-2CEA-C26B-ECF7FAFCBAA6}"/>
              </a:ext>
            </a:extLst>
          </p:cNvPr>
          <p:cNvSpPr/>
          <p:nvPr/>
        </p:nvSpPr>
        <p:spPr>
          <a:xfrm>
            <a:off x="3070039" y="6999094"/>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B67D6B14-EBEF-D5E0-03E8-606F85686665}"/>
              </a:ext>
            </a:extLst>
          </p:cNvPr>
          <p:cNvSpPr txBox="1"/>
          <p:nvPr/>
        </p:nvSpPr>
        <p:spPr>
          <a:xfrm>
            <a:off x="3068953" y="7025065"/>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166" name="TextBox 165">
            <a:extLst>
              <a:ext uri="{FF2B5EF4-FFF2-40B4-BE49-F238E27FC236}">
                <a16:creationId xmlns:a16="http://schemas.microsoft.com/office/drawing/2014/main" id="{BECAA347-2766-6CE0-5485-1C24DFC7CA2E}"/>
              </a:ext>
            </a:extLst>
          </p:cNvPr>
          <p:cNvSpPr txBox="1"/>
          <p:nvPr/>
        </p:nvSpPr>
        <p:spPr>
          <a:xfrm>
            <a:off x="2971591" y="8141105"/>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Date</a:t>
            </a:r>
          </a:p>
        </p:txBody>
      </p:sp>
      <p:sp>
        <p:nvSpPr>
          <p:cNvPr id="167" name="Rounded Rectangle 166">
            <a:extLst>
              <a:ext uri="{FF2B5EF4-FFF2-40B4-BE49-F238E27FC236}">
                <a16:creationId xmlns:a16="http://schemas.microsoft.com/office/drawing/2014/main" id="{DB563C96-E659-2CFD-486A-950F4940FE1B}"/>
              </a:ext>
            </a:extLst>
          </p:cNvPr>
          <p:cNvSpPr/>
          <p:nvPr/>
        </p:nvSpPr>
        <p:spPr>
          <a:xfrm>
            <a:off x="3076921" y="8541895"/>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F871671D-C167-E768-C948-9901452B3909}"/>
              </a:ext>
            </a:extLst>
          </p:cNvPr>
          <p:cNvSpPr txBox="1"/>
          <p:nvPr/>
        </p:nvSpPr>
        <p:spPr>
          <a:xfrm>
            <a:off x="3075835" y="8567866"/>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MM/DD/YYYY</a:t>
            </a:r>
          </a:p>
        </p:txBody>
      </p:sp>
      <p:pic>
        <p:nvPicPr>
          <p:cNvPr id="169" name="Graphic 168" descr="Caret Down with solid fill">
            <a:extLst>
              <a:ext uri="{FF2B5EF4-FFF2-40B4-BE49-F238E27FC236}">
                <a16:creationId xmlns:a16="http://schemas.microsoft.com/office/drawing/2014/main" id="{809618A1-407F-0CCC-F7F2-F6AF3D67B8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469" y="8589797"/>
            <a:ext cx="281590" cy="281590"/>
          </a:xfrm>
          <a:prstGeom prst="rect">
            <a:avLst/>
          </a:prstGeom>
        </p:spPr>
      </p:pic>
      <p:sp>
        <p:nvSpPr>
          <p:cNvPr id="170" name="TextBox 169">
            <a:extLst>
              <a:ext uri="{FF2B5EF4-FFF2-40B4-BE49-F238E27FC236}">
                <a16:creationId xmlns:a16="http://schemas.microsoft.com/office/drawing/2014/main" id="{7CEB503E-B636-CD36-F950-5C785880E5E5}"/>
              </a:ext>
            </a:extLst>
          </p:cNvPr>
          <p:cNvSpPr txBox="1"/>
          <p:nvPr/>
        </p:nvSpPr>
        <p:spPr>
          <a:xfrm>
            <a:off x="6007103" y="8141332"/>
            <a:ext cx="302045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Type</a:t>
            </a:r>
          </a:p>
        </p:txBody>
      </p:sp>
      <p:sp>
        <p:nvSpPr>
          <p:cNvPr id="171" name="Rounded Rectangle 170">
            <a:extLst>
              <a:ext uri="{FF2B5EF4-FFF2-40B4-BE49-F238E27FC236}">
                <a16:creationId xmlns:a16="http://schemas.microsoft.com/office/drawing/2014/main" id="{691C1B4C-EA85-6A68-A9F0-2F457F028862}"/>
              </a:ext>
            </a:extLst>
          </p:cNvPr>
          <p:cNvSpPr/>
          <p:nvPr/>
        </p:nvSpPr>
        <p:spPr>
          <a:xfrm>
            <a:off x="6112433" y="8542122"/>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A5A6262F-039B-A24B-E4B6-49E120157FFC}"/>
              </a:ext>
            </a:extLst>
          </p:cNvPr>
          <p:cNvSpPr txBox="1"/>
          <p:nvPr/>
        </p:nvSpPr>
        <p:spPr>
          <a:xfrm>
            <a:off x="6111347" y="8568093"/>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Type</a:t>
            </a:r>
          </a:p>
        </p:txBody>
      </p:sp>
      <p:pic>
        <p:nvPicPr>
          <p:cNvPr id="173" name="Graphic 172" descr="Caret Down with solid fill">
            <a:extLst>
              <a:ext uri="{FF2B5EF4-FFF2-40B4-BE49-F238E27FC236}">
                <a16:creationId xmlns:a16="http://schemas.microsoft.com/office/drawing/2014/main" id="{151F8A73-D07F-66F9-1C87-3744CF7671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3981" y="8590024"/>
            <a:ext cx="281590" cy="281590"/>
          </a:xfrm>
          <a:prstGeom prst="rect">
            <a:avLst/>
          </a:prstGeom>
        </p:spPr>
      </p:pic>
      <p:sp>
        <p:nvSpPr>
          <p:cNvPr id="174" name="TextBox 173">
            <a:extLst>
              <a:ext uri="{FF2B5EF4-FFF2-40B4-BE49-F238E27FC236}">
                <a16:creationId xmlns:a16="http://schemas.microsoft.com/office/drawing/2014/main" id="{157DD1EC-3874-82C8-6297-BF831F1BD429}"/>
              </a:ext>
            </a:extLst>
          </p:cNvPr>
          <p:cNvSpPr txBox="1"/>
          <p:nvPr/>
        </p:nvSpPr>
        <p:spPr>
          <a:xfrm>
            <a:off x="2958638" y="9839206"/>
            <a:ext cx="379573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Description</a:t>
            </a:r>
          </a:p>
        </p:txBody>
      </p:sp>
      <p:sp>
        <p:nvSpPr>
          <p:cNvPr id="175" name="Rounded Rectangle 174">
            <a:extLst>
              <a:ext uri="{FF2B5EF4-FFF2-40B4-BE49-F238E27FC236}">
                <a16:creationId xmlns:a16="http://schemas.microsoft.com/office/drawing/2014/main" id="{ADDBA028-5FD1-E732-541D-CFCF8AE8942F}"/>
              </a:ext>
            </a:extLst>
          </p:cNvPr>
          <p:cNvSpPr/>
          <p:nvPr/>
        </p:nvSpPr>
        <p:spPr>
          <a:xfrm>
            <a:off x="3063967" y="10239996"/>
            <a:ext cx="5963589" cy="803447"/>
          </a:xfrm>
          <a:prstGeom prst="roundRect">
            <a:avLst>
              <a:gd name="adj" fmla="val 908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a:extLst>
              <a:ext uri="{FF2B5EF4-FFF2-40B4-BE49-F238E27FC236}">
                <a16:creationId xmlns:a16="http://schemas.microsoft.com/office/drawing/2014/main" id="{40853866-7257-9915-6032-622AD076B7E8}"/>
              </a:ext>
            </a:extLst>
          </p:cNvPr>
          <p:cNvSpPr/>
          <p:nvPr/>
        </p:nvSpPr>
        <p:spPr>
          <a:xfrm>
            <a:off x="7714500" y="11307174"/>
            <a:ext cx="1315314" cy="417075"/>
          </a:xfrm>
          <a:prstGeom prst="roundRect">
            <a:avLst/>
          </a:prstGeom>
          <a:solidFill>
            <a:srgbClr val="C26553"/>
          </a:solidFill>
          <a:ln>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0FF1D46A-3AD7-1392-D9E8-1A6B754E2B89}"/>
              </a:ext>
            </a:extLst>
          </p:cNvPr>
          <p:cNvSpPr txBox="1"/>
          <p:nvPr/>
        </p:nvSpPr>
        <p:spPr>
          <a:xfrm>
            <a:off x="7881501" y="11342885"/>
            <a:ext cx="981312" cy="338554"/>
          </a:xfrm>
          <a:prstGeom prst="rect">
            <a:avLst/>
          </a:prstGeom>
          <a:noFill/>
        </p:spPr>
        <p:txBody>
          <a:bodyPr wrap="square" rtlCol="0">
            <a:spAutoFit/>
          </a:bodyPr>
          <a:lstStyle/>
          <a:p>
            <a:pPr algn="ctr"/>
            <a:r>
              <a:rPr lang="en-US" sz="1600" b="1" dirty="0">
                <a:solidFill>
                  <a:srgbClr val="FDF7E9"/>
                </a:solidFill>
                <a:latin typeface="Arial" panose="020B0604020202020204" pitchFamily="34" charset="0"/>
                <a:cs typeface="Arial" panose="020B0604020202020204" pitchFamily="34" charset="0"/>
              </a:rPr>
              <a:t>Submit</a:t>
            </a:r>
          </a:p>
        </p:txBody>
      </p:sp>
      <p:pic>
        <p:nvPicPr>
          <p:cNvPr id="178" name="Picture 177" descr="A yellow line drawing of a person with a plus sign&#10;&#10;Description automatically generated">
            <a:extLst>
              <a:ext uri="{FF2B5EF4-FFF2-40B4-BE49-F238E27FC236}">
                <a16:creationId xmlns:a16="http://schemas.microsoft.com/office/drawing/2014/main" id="{A84C4AAC-1597-2C19-16B6-66E471238D31}"/>
              </a:ext>
            </a:extLst>
          </p:cNvPr>
          <p:cNvPicPr>
            <a:picLocks noChangeAspect="1"/>
          </p:cNvPicPr>
          <p:nvPr/>
        </p:nvPicPr>
        <p:blipFill>
          <a:blip r:embed="rId11"/>
          <a:stretch>
            <a:fillRect/>
          </a:stretch>
        </p:blipFill>
        <p:spPr>
          <a:xfrm>
            <a:off x="2832271" y="3478546"/>
            <a:ext cx="561089" cy="561089"/>
          </a:xfrm>
          <a:prstGeom prst="rect">
            <a:avLst/>
          </a:prstGeom>
        </p:spPr>
      </p:pic>
      <p:pic>
        <p:nvPicPr>
          <p:cNvPr id="179" name="Picture 178" descr="A hand with a raised palm&#10;&#10;Description automatically generated">
            <a:extLst>
              <a:ext uri="{FF2B5EF4-FFF2-40B4-BE49-F238E27FC236}">
                <a16:creationId xmlns:a16="http://schemas.microsoft.com/office/drawing/2014/main" id="{89085131-9728-3CD9-008A-C5C584C3604A}"/>
              </a:ext>
            </a:extLst>
          </p:cNvPr>
          <p:cNvPicPr>
            <a:picLocks noChangeAspect="1"/>
          </p:cNvPicPr>
          <p:nvPr/>
        </p:nvPicPr>
        <p:blipFill>
          <a:blip r:embed="rId12"/>
          <a:stretch>
            <a:fillRect/>
          </a:stretch>
        </p:blipFill>
        <p:spPr>
          <a:xfrm>
            <a:off x="6541885" y="3486983"/>
            <a:ext cx="583464" cy="583464"/>
          </a:xfrm>
          <a:prstGeom prst="rect">
            <a:avLst/>
          </a:prstGeom>
        </p:spPr>
      </p:pic>
      <p:sp>
        <p:nvSpPr>
          <p:cNvPr id="180" name="TextBox 179">
            <a:extLst>
              <a:ext uri="{FF2B5EF4-FFF2-40B4-BE49-F238E27FC236}">
                <a16:creationId xmlns:a16="http://schemas.microsoft.com/office/drawing/2014/main" id="{EF4EEB5E-CFA7-D94D-8C11-29A90EF61E68}"/>
              </a:ext>
            </a:extLst>
          </p:cNvPr>
          <p:cNvSpPr txBox="1"/>
          <p:nvPr/>
        </p:nvSpPr>
        <p:spPr>
          <a:xfrm>
            <a:off x="2962372" y="8985828"/>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Topic</a:t>
            </a:r>
          </a:p>
        </p:txBody>
      </p:sp>
      <p:sp>
        <p:nvSpPr>
          <p:cNvPr id="181" name="Rounded Rectangle 180">
            <a:extLst>
              <a:ext uri="{FF2B5EF4-FFF2-40B4-BE49-F238E27FC236}">
                <a16:creationId xmlns:a16="http://schemas.microsoft.com/office/drawing/2014/main" id="{C45A8480-C0F5-38E5-73A1-43B00BCA4714}"/>
              </a:ext>
            </a:extLst>
          </p:cNvPr>
          <p:cNvSpPr/>
          <p:nvPr/>
        </p:nvSpPr>
        <p:spPr>
          <a:xfrm>
            <a:off x="3067701" y="9386618"/>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ound Same Side Corner Rectangle 181">
            <a:extLst>
              <a:ext uri="{FF2B5EF4-FFF2-40B4-BE49-F238E27FC236}">
                <a16:creationId xmlns:a16="http://schemas.microsoft.com/office/drawing/2014/main" id="{55AFD064-3EE8-BA30-0EB7-6BA82B57C9A0}"/>
              </a:ext>
            </a:extLst>
          </p:cNvPr>
          <p:cNvSpPr/>
          <p:nvPr/>
        </p:nvSpPr>
        <p:spPr>
          <a:xfrm>
            <a:off x="1413507" y="12616505"/>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18783849-BCBE-A62E-916D-8EB9C8FD3423}"/>
              </a:ext>
            </a:extLst>
          </p:cNvPr>
          <p:cNvSpPr txBox="1"/>
          <p:nvPr/>
        </p:nvSpPr>
        <p:spPr>
          <a:xfrm>
            <a:off x="1689290" y="12832486"/>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84" name="Picture 183" descr="A black background with a black square&#10;&#10;Description automatically generated with medium confidence">
            <a:extLst>
              <a:ext uri="{FF2B5EF4-FFF2-40B4-BE49-F238E27FC236}">
                <a16:creationId xmlns:a16="http://schemas.microsoft.com/office/drawing/2014/main" id="{430001E9-B234-3E9A-A15D-91DC600377E7}"/>
              </a:ext>
            </a:extLst>
          </p:cNvPr>
          <p:cNvPicPr>
            <a:picLocks noChangeAspect="1"/>
          </p:cNvPicPr>
          <p:nvPr/>
        </p:nvPicPr>
        <p:blipFill>
          <a:blip r:embed="rId13"/>
          <a:stretch>
            <a:fillRect/>
          </a:stretch>
        </p:blipFill>
        <p:spPr>
          <a:xfrm flipH="1">
            <a:off x="10148925" y="12919884"/>
            <a:ext cx="353785" cy="353785"/>
          </a:xfrm>
          <a:prstGeom prst="rect">
            <a:avLst/>
          </a:prstGeom>
        </p:spPr>
      </p:pic>
      <p:pic>
        <p:nvPicPr>
          <p:cNvPr id="185" name="Picture 184" descr="A black background with a black square&#10;&#10;Description automatically generated with medium confidence">
            <a:extLst>
              <a:ext uri="{FF2B5EF4-FFF2-40B4-BE49-F238E27FC236}">
                <a16:creationId xmlns:a16="http://schemas.microsoft.com/office/drawing/2014/main" id="{EFF68D1B-CE32-DB31-BD45-BDD6F7640A30}"/>
              </a:ext>
            </a:extLst>
          </p:cNvPr>
          <p:cNvPicPr>
            <a:picLocks noChangeAspect="1"/>
          </p:cNvPicPr>
          <p:nvPr/>
        </p:nvPicPr>
        <p:blipFill>
          <a:blip r:embed="rId14"/>
          <a:stretch>
            <a:fillRect/>
          </a:stretch>
        </p:blipFill>
        <p:spPr>
          <a:xfrm flipH="1">
            <a:off x="9741222" y="12984105"/>
            <a:ext cx="248083" cy="248083"/>
          </a:xfrm>
          <a:prstGeom prst="rect">
            <a:avLst/>
          </a:prstGeom>
        </p:spPr>
      </p:pic>
      <p:sp>
        <p:nvSpPr>
          <p:cNvPr id="186" name="Rounded Rectangle 185">
            <a:extLst>
              <a:ext uri="{FF2B5EF4-FFF2-40B4-BE49-F238E27FC236}">
                <a16:creationId xmlns:a16="http://schemas.microsoft.com/office/drawing/2014/main" id="{9DD4FF40-4B5B-291F-DD7A-04EE23833134}"/>
              </a:ext>
            </a:extLst>
          </p:cNvPr>
          <p:cNvSpPr/>
          <p:nvPr/>
        </p:nvSpPr>
        <p:spPr>
          <a:xfrm>
            <a:off x="1399039" y="1344554"/>
            <a:ext cx="9393921" cy="12136819"/>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a:extLst>
              <a:ext uri="{FF2B5EF4-FFF2-40B4-BE49-F238E27FC236}">
                <a16:creationId xmlns:a16="http://schemas.microsoft.com/office/drawing/2014/main" id="{58055D9D-D8E1-CCC5-4C3A-0610E0332B17}"/>
              </a:ext>
            </a:extLst>
          </p:cNvPr>
          <p:cNvSpPr/>
          <p:nvPr/>
        </p:nvSpPr>
        <p:spPr>
          <a:xfrm>
            <a:off x="3052634" y="7609715"/>
            <a:ext cx="5963588" cy="473961"/>
          </a:xfrm>
          <a:prstGeom prst="roundRect">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D8E75"/>
              </a:solidFill>
            </a:endParaRPr>
          </a:p>
        </p:txBody>
      </p:sp>
      <p:sp>
        <p:nvSpPr>
          <p:cNvPr id="188" name="TextBox 187">
            <a:extLst>
              <a:ext uri="{FF2B5EF4-FFF2-40B4-BE49-F238E27FC236}">
                <a16:creationId xmlns:a16="http://schemas.microsoft.com/office/drawing/2014/main" id="{86A1AD5A-E7BE-E292-8A06-D767E2CAC5EC}"/>
              </a:ext>
            </a:extLst>
          </p:cNvPr>
          <p:cNvSpPr txBox="1"/>
          <p:nvPr/>
        </p:nvSpPr>
        <p:spPr>
          <a:xfrm>
            <a:off x="3075835" y="7668366"/>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Presentation Details</a:t>
            </a:r>
          </a:p>
        </p:txBody>
      </p:sp>
    </p:spTree>
    <p:extLst>
      <p:ext uri="{BB962C8B-B14F-4D97-AF65-F5344CB8AC3E}">
        <p14:creationId xmlns:p14="http://schemas.microsoft.com/office/powerpoint/2010/main" val="770813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612991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601994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984033"/>
            <a:ext cx="5957067"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27980" y="-5259980"/>
            <a:ext cx="9364980" cy="5608322"/>
          </a:xfrm>
          <a:prstGeom prst="roundRect">
            <a:avLst>
              <a:gd name="adj" fmla="val 2628"/>
            </a:avLst>
          </a:prstGeom>
          <a:solidFill>
            <a:srgbClr val="FDF7E9"/>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24256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504512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484344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4960562"/>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500708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4960561"/>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496056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5045125"/>
            <a:ext cx="639339" cy="426226"/>
          </a:xfrm>
          <a:prstGeom prst="rect">
            <a:avLst/>
          </a:prstGeom>
        </p:spPr>
      </p:pic>
      <p:sp>
        <p:nvSpPr>
          <p:cNvPr id="13" name="TextBox 12">
            <a:extLst>
              <a:ext uri="{FF2B5EF4-FFF2-40B4-BE49-F238E27FC236}">
                <a16:creationId xmlns:a16="http://schemas.microsoft.com/office/drawing/2014/main" id="{1F96FB2B-9E1E-AC9C-BF2E-1C315E25C14F}"/>
              </a:ext>
            </a:extLst>
          </p:cNvPr>
          <p:cNvSpPr txBox="1"/>
          <p:nvPr/>
        </p:nvSpPr>
        <p:spPr>
          <a:xfrm>
            <a:off x="3158372" y="-3857060"/>
            <a:ext cx="5875256" cy="523220"/>
          </a:xfrm>
          <a:prstGeom prst="rect">
            <a:avLst/>
          </a:prstGeom>
          <a:noFill/>
        </p:spPr>
        <p:txBody>
          <a:bodyPr wrap="square" rtlCol="0">
            <a:spAutoFit/>
          </a:bodyPr>
          <a:lstStyle/>
          <a:p>
            <a:pPr algn="ctr"/>
            <a:r>
              <a:rPr lang="en-US" sz="28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3437"/>
            <a:ext cx="9379453" cy="6914725"/>
          </a:xfrm>
          <a:prstGeom prst="round2SameRect">
            <a:avLst>
              <a:gd name="adj1" fmla="val 0"/>
              <a:gd name="adj2" fmla="val 2884"/>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57E39B-A89E-D322-8733-A5812352F898}"/>
              </a:ext>
            </a:extLst>
          </p:cNvPr>
          <p:cNvSpPr>
            <a:spLocks/>
          </p:cNvSpPr>
          <p:nvPr/>
        </p:nvSpPr>
        <p:spPr>
          <a:xfrm>
            <a:off x="2663216" y="-3204671"/>
            <a:ext cx="3066755" cy="772303"/>
          </a:xfrm>
          <a:prstGeom prst="roundRect">
            <a:avLst>
              <a:gd name="adj" fmla="val 16533"/>
            </a:avLst>
          </a:prstGeom>
          <a:solidFill>
            <a:srgbClr val="FDF7E9"/>
          </a:solidFill>
          <a:ln w="28575">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DAB827-3983-77B8-375F-061DE8781393}"/>
              </a:ext>
            </a:extLst>
          </p:cNvPr>
          <p:cNvSpPr txBox="1"/>
          <p:nvPr/>
        </p:nvSpPr>
        <p:spPr>
          <a:xfrm>
            <a:off x="3394431" y="-3110330"/>
            <a:ext cx="2260810" cy="584775"/>
          </a:xfrm>
          <a:prstGeom prst="rect">
            <a:avLst/>
          </a:prstGeom>
          <a:noFill/>
        </p:spPr>
        <p:txBody>
          <a:bodyPr wrap="square" rtlCol="0">
            <a:spAutoFit/>
          </a:bodyPr>
          <a:lstStyle/>
          <a:p>
            <a:r>
              <a:rPr lang="en-US" sz="1600" b="1" dirty="0">
                <a:solidFill>
                  <a:srgbClr val="F2C86E"/>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27" name="Rounded Rectangle 26">
            <a:extLst>
              <a:ext uri="{FF2B5EF4-FFF2-40B4-BE49-F238E27FC236}">
                <a16:creationId xmlns:a16="http://schemas.microsoft.com/office/drawing/2014/main" id="{9123A136-D66A-2075-36BF-F2ED91E9378C}"/>
              </a:ext>
            </a:extLst>
          </p:cNvPr>
          <p:cNvSpPr>
            <a:spLocks/>
          </p:cNvSpPr>
          <p:nvPr/>
        </p:nvSpPr>
        <p:spPr>
          <a:xfrm>
            <a:off x="6427105" y="-3200741"/>
            <a:ext cx="3066755" cy="768373"/>
          </a:xfrm>
          <a:prstGeom prst="roundRect">
            <a:avLst>
              <a:gd name="adj" fmla="val 18139"/>
            </a:avLst>
          </a:prstGeom>
          <a:solidFill>
            <a:srgbClr val="F2C86E"/>
          </a:solidFill>
          <a:ln w="38100">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FF8C6B8-FFA1-6824-EEDC-92008A466705}"/>
              </a:ext>
            </a:extLst>
          </p:cNvPr>
          <p:cNvSpPr txBox="1"/>
          <p:nvPr/>
        </p:nvSpPr>
        <p:spPr>
          <a:xfrm>
            <a:off x="7081930" y="-3113479"/>
            <a:ext cx="2343224" cy="584775"/>
          </a:xfrm>
          <a:prstGeom prst="rect">
            <a:avLst/>
          </a:prstGeom>
          <a:noFill/>
        </p:spPr>
        <p:txBody>
          <a:bodyPr wrap="square" rtlCol="0">
            <a:spAutoFit/>
          </a:bodyPr>
          <a:lstStyle/>
          <a:p>
            <a:r>
              <a:rPr lang="en-US" sz="1600" b="1" dirty="0">
                <a:solidFill>
                  <a:srgbClr val="FDF7E9"/>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48" name="Picture 47" descr="A white line drawing of a person with a plus sign&#10;&#10;Description automatically generated">
            <a:extLst>
              <a:ext uri="{FF2B5EF4-FFF2-40B4-BE49-F238E27FC236}">
                <a16:creationId xmlns:a16="http://schemas.microsoft.com/office/drawing/2014/main" id="{A4678124-3472-6B45-55F2-4B258EFB4B34}"/>
              </a:ext>
            </a:extLst>
          </p:cNvPr>
          <p:cNvPicPr>
            <a:picLocks noChangeAspect="1"/>
          </p:cNvPicPr>
          <p:nvPr/>
        </p:nvPicPr>
        <p:blipFill>
          <a:blip r:embed="rId7"/>
          <a:stretch>
            <a:fillRect/>
          </a:stretch>
        </p:blipFill>
        <p:spPr>
          <a:xfrm>
            <a:off x="2833342" y="-3108571"/>
            <a:ext cx="561089" cy="561089"/>
          </a:xfrm>
          <a:prstGeom prst="rect">
            <a:avLst/>
          </a:prstGeom>
        </p:spPr>
      </p:pic>
      <p:pic>
        <p:nvPicPr>
          <p:cNvPr id="50" name="Picture 49">
            <a:extLst>
              <a:ext uri="{FF2B5EF4-FFF2-40B4-BE49-F238E27FC236}">
                <a16:creationId xmlns:a16="http://schemas.microsoft.com/office/drawing/2014/main" id="{3F1682D4-5118-8C54-3841-E136A513F404}"/>
              </a:ext>
            </a:extLst>
          </p:cNvPr>
          <p:cNvPicPr>
            <a:picLocks noChangeAspect="1"/>
          </p:cNvPicPr>
          <p:nvPr/>
        </p:nvPicPr>
        <p:blipFill>
          <a:blip r:embed="rId8"/>
          <a:stretch>
            <a:fillRect/>
          </a:stretch>
        </p:blipFill>
        <p:spPr>
          <a:xfrm>
            <a:off x="6547770" y="-3103624"/>
            <a:ext cx="561089" cy="561089"/>
          </a:xfrm>
          <a:prstGeom prst="rect">
            <a:avLst/>
          </a:prstGeom>
        </p:spPr>
      </p:pic>
      <p:sp>
        <p:nvSpPr>
          <p:cNvPr id="51" name="Rounded Rectangle 50">
            <a:extLst>
              <a:ext uri="{FF2B5EF4-FFF2-40B4-BE49-F238E27FC236}">
                <a16:creationId xmlns:a16="http://schemas.microsoft.com/office/drawing/2014/main" id="{F0365FBB-988C-0FC2-82C1-CAF6931D8B57}"/>
              </a:ext>
            </a:extLst>
          </p:cNvPr>
          <p:cNvSpPr>
            <a:spLocks/>
          </p:cNvSpPr>
          <p:nvPr/>
        </p:nvSpPr>
        <p:spPr>
          <a:xfrm>
            <a:off x="2663216" y="-2068256"/>
            <a:ext cx="6830644" cy="7575604"/>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AB452B0-1DD3-384C-655E-E7CA94B4C59B}"/>
              </a:ext>
            </a:extLst>
          </p:cNvPr>
          <p:cNvSpPr txBox="1"/>
          <p:nvPr/>
        </p:nvSpPr>
        <p:spPr>
          <a:xfrm>
            <a:off x="2961945" y="-1751557"/>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Full Name</a:t>
            </a:r>
          </a:p>
        </p:txBody>
      </p:sp>
      <p:sp>
        <p:nvSpPr>
          <p:cNvPr id="53" name="Rounded Rectangle 52">
            <a:extLst>
              <a:ext uri="{FF2B5EF4-FFF2-40B4-BE49-F238E27FC236}">
                <a16:creationId xmlns:a16="http://schemas.microsoft.com/office/drawing/2014/main" id="{5B73E4A1-ED75-60F1-0B2F-983769349463}"/>
              </a:ext>
            </a:extLst>
          </p:cNvPr>
          <p:cNvSpPr/>
          <p:nvPr/>
        </p:nvSpPr>
        <p:spPr>
          <a:xfrm>
            <a:off x="3067274" y="-1350767"/>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28A3F8C-438E-C3FA-CDEC-097B8C9F987E}"/>
              </a:ext>
            </a:extLst>
          </p:cNvPr>
          <p:cNvSpPr txBox="1"/>
          <p:nvPr/>
        </p:nvSpPr>
        <p:spPr>
          <a:xfrm>
            <a:off x="3066188" y="-1324796"/>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First Name</a:t>
            </a:r>
          </a:p>
        </p:txBody>
      </p:sp>
      <p:sp>
        <p:nvSpPr>
          <p:cNvPr id="55" name="Rounded Rectangle 54">
            <a:extLst>
              <a:ext uri="{FF2B5EF4-FFF2-40B4-BE49-F238E27FC236}">
                <a16:creationId xmlns:a16="http://schemas.microsoft.com/office/drawing/2014/main" id="{C092314B-F328-CE98-17A2-FBD6D8CD0E1F}"/>
              </a:ext>
            </a:extLst>
          </p:cNvPr>
          <p:cNvSpPr/>
          <p:nvPr/>
        </p:nvSpPr>
        <p:spPr>
          <a:xfrm>
            <a:off x="6118505" y="-1350767"/>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60DF1C0-4AFB-47B9-41C6-A6B35F14EB3D}"/>
              </a:ext>
            </a:extLst>
          </p:cNvPr>
          <p:cNvSpPr txBox="1"/>
          <p:nvPr/>
        </p:nvSpPr>
        <p:spPr>
          <a:xfrm>
            <a:off x="6117419" y="-1324796"/>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Last Name</a:t>
            </a:r>
          </a:p>
        </p:txBody>
      </p:sp>
      <p:sp>
        <p:nvSpPr>
          <p:cNvPr id="57" name="TextBox 56">
            <a:extLst>
              <a:ext uri="{FF2B5EF4-FFF2-40B4-BE49-F238E27FC236}">
                <a16:creationId xmlns:a16="http://schemas.microsoft.com/office/drawing/2014/main" id="{F76C7A28-B805-B723-62FB-038BC5D55736}"/>
              </a:ext>
            </a:extLst>
          </p:cNvPr>
          <p:cNvSpPr txBox="1"/>
          <p:nvPr/>
        </p:nvSpPr>
        <p:spPr>
          <a:xfrm>
            <a:off x="2961266" y="-868457"/>
            <a:ext cx="1055722"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MEID</a:t>
            </a:r>
          </a:p>
        </p:txBody>
      </p:sp>
      <p:sp>
        <p:nvSpPr>
          <p:cNvPr id="58" name="Rounded Rectangle 57">
            <a:extLst>
              <a:ext uri="{FF2B5EF4-FFF2-40B4-BE49-F238E27FC236}">
                <a16:creationId xmlns:a16="http://schemas.microsoft.com/office/drawing/2014/main" id="{9B8CF6C9-42CC-A84F-64D1-D82BFA1F47D9}"/>
              </a:ext>
            </a:extLst>
          </p:cNvPr>
          <p:cNvSpPr/>
          <p:nvPr/>
        </p:nvSpPr>
        <p:spPr>
          <a:xfrm>
            <a:off x="3063968" y="-467667"/>
            <a:ext cx="2918430"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D50670-C5B2-78BE-6F24-6B5E2CA88BF7}"/>
              </a:ext>
            </a:extLst>
          </p:cNvPr>
          <p:cNvSpPr txBox="1"/>
          <p:nvPr/>
        </p:nvSpPr>
        <p:spPr>
          <a:xfrm>
            <a:off x="6013176" y="-871396"/>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Phone Number</a:t>
            </a:r>
          </a:p>
        </p:txBody>
      </p:sp>
      <p:sp>
        <p:nvSpPr>
          <p:cNvPr id="64" name="Rounded Rectangle 63">
            <a:extLst>
              <a:ext uri="{FF2B5EF4-FFF2-40B4-BE49-F238E27FC236}">
                <a16:creationId xmlns:a16="http://schemas.microsoft.com/office/drawing/2014/main" id="{F4118549-E890-3789-2B89-5F4125FEE986}"/>
              </a:ext>
            </a:extLst>
          </p:cNvPr>
          <p:cNvSpPr/>
          <p:nvPr/>
        </p:nvSpPr>
        <p:spPr>
          <a:xfrm>
            <a:off x="6118505" y="-470606"/>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D922813-3922-AC51-69DD-03DE6881463D}"/>
              </a:ext>
            </a:extLst>
          </p:cNvPr>
          <p:cNvSpPr txBox="1"/>
          <p:nvPr/>
        </p:nvSpPr>
        <p:spPr>
          <a:xfrm>
            <a:off x="2964710" y="11187"/>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Email Address</a:t>
            </a:r>
          </a:p>
        </p:txBody>
      </p:sp>
      <p:sp>
        <p:nvSpPr>
          <p:cNvPr id="67" name="Rounded Rectangle 66">
            <a:extLst>
              <a:ext uri="{FF2B5EF4-FFF2-40B4-BE49-F238E27FC236}">
                <a16:creationId xmlns:a16="http://schemas.microsoft.com/office/drawing/2014/main" id="{4B78EC25-2B63-D5DD-05B3-00113FF81B53}"/>
              </a:ext>
            </a:extLst>
          </p:cNvPr>
          <p:cNvSpPr/>
          <p:nvPr/>
        </p:nvSpPr>
        <p:spPr>
          <a:xfrm>
            <a:off x="3070039" y="411977"/>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56AC806-7206-0616-777B-BD0AA857A732}"/>
              </a:ext>
            </a:extLst>
          </p:cNvPr>
          <p:cNvSpPr txBox="1"/>
          <p:nvPr/>
        </p:nvSpPr>
        <p:spPr>
          <a:xfrm>
            <a:off x="3068953" y="437948"/>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73" name="TextBox 72">
            <a:extLst>
              <a:ext uri="{FF2B5EF4-FFF2-40B4-BE49-F238E27FC236}">
                <a16:creationId xmlns:a16="http://schemas.microsoft.com/office/drawing/2014/main" id="{B67E0469-35BF-0EC6-70E0-BED6BF0F6BCA}"/>
              </a:ext>
            </a:extLst>
          </p:cNvPr>
          <p:cNvSpPr txBox="1"/>
          <p:nvPr/>
        </p:nvSpPr>
        <p:spPr>
          <a:xfrm>
            <a:off x="2971591" y="1553988"/>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Date</a:t>
            </a:r>
          </a:p>
        </p:txBody>
      </p:sp>
      <p:sp>
        <p:nvSpPr>
          <p:cNvPr id="74" name="Rounded Rectangle 73">
            <a:extLst>
              <a:ext uri="{FF2B5EF4-FFF2-40B4-BE49-F238E27FC236}">
                <a16:creationId xmlns:a16="http://schemas.microsoft.com/office/drawing/2014/main" id="{B0341D19-6C1C-3805-D9FE-BFABA9898C18}"/>
              </a:ext>
            </a:extLst>
          </p:cNvPr>
          <p:cNvSpPr/>
          <p:nvPr/>
        </p:nvSpPr>
        <p:spPr>
          <a:xfrm>
            <a:off x="3076921" y="1954778"/>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6AEBC0F2-2A07-983B-E931-FC9E8109C1D8}"/>
              </a:ext>
            </a:extLst>
          </p:cNvPr>
          <p:cNvSpPr txBox="1"/>
          <p:nvPr/>
        </p:nvSpPr>
        <p:spPr>
          <a:xfrm>
            <a:off x="3075835" y="1980749"/>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MM/DD/YYYY</a:t>
            </a:r>
          </a:p>
        </p:txBody>
      </p:sp>
      <p:pic>
        <p:nvPicPr>
          <p:cNvPr id="77" name="Graphic 76" descr="Caret Down with solid fill">
            <a:extLst>
              <a:ext uri="{FF2B5EF4-FFF2-40B4-BE49-F238E27FC236}">
                <a16:creationId xmlns:a16="http://schemas.microsoft.com/office/drawing/2014/main" id="{C40688BF-DEE4-880C-5FC7-45F40ADBAA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8469" y="2002680"/>
            <a:ext cx="281590" cy="281590"/>
          </a:xfrm>
          <a:prstGeom prst="rect">
            <a:avLst/>
          </a:prstGeom>
        </p:spPr>
      </p:pic>
      <p:sp>
        <p:nvSpPr>
          <p:cNvPr id="84" name="TextBox 83">
            <a:extLst>
              <a:ext uri="{FF2B5EF4-FFF2-40B4-BE49-F238E27FC236}">
                <a16:creationId xmlns:a16="http://schemas.microsoft.com/office/drawing/2014/main" id="{ED4B657D-328D-016F-09A1-878B8D803BF3}"/>
              </a:ext>
            </a:extLst>
          </p:cNvPr>
          <p:cNvSpPr txBox="1"/>
          <p:nvPr/>
        </p:nvSpPr>
        <p:spPr>
          <a:xfrm>
            <a:off x="6007103" y="1554215"/>
            <a:ext cx="3020453"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Type</a:t>
            </a:r>
          </a:p>
        </p:txBody>
      </p:sp>
      <p:sp>
        <p:nvSpPr>
          <p:cNvPr id="85" name="Rounded Rectangle 84">
            <a:extLst>
              <a:ext uri="{FF2B5EF4-FFF2-40B4-BE49-F238E27FC236}">
                <a16:creationId xmlns:a16="http://schemas.microsoft.com/office/drawing/2014/main" id="{6A9C3175-0AE5-F3D5-5563-750F7E8BFAB2}"/>
              </a:ext>
            </a:extLst>
          </p:cNvPr>
          <p:cNvSpPr/>
          <p:nvPr/>
        </p:nvSpPr>
        <p:spPr>
          <a:xfrm>
            <a:off x="6112433" y="1955005"/>
            <a:ext cx="2915123"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6AB1B9C-5301-2481-C578-74DE2E9F840D}"/>
              </a:ext>
            </a:extLst>
          </p:cNvPr>
          <p:cNvSpPr txBox="1"/>
          <p:nvPr/>
        </p:nvSpPr>
        <p:spPr>
          <a:xfrm>
            <a:off x="6111347" y="1980976"/>
            <a:ext cx="2260810" cy="292388"/>
          </a:xfrm>
          <a:prstGeom prst="rect">
            <a:avLst/>
          </a:prstGeom>
          <a:noFill/>
        </p:spPr>
        <p:txBody>
          <a:bodyPr wrap="square" rtlCol="0">
            <a:spAutoFit/>
          </a:bodyPr>
          <a:lstStyle/>
          <a:p>
            <a:r>
              <a:rPr lang="en-US" sz="1300" dirty="0">
                <a:solidFill>
                  <a:srgbClr val="2A242F">
                    <a:alpha val="60373"/>
                  </a:srgbClr>
                </a:solidFill>
                <a:latin typeface="Arial" panose="020B0604020202020204" pitchFamily="34" charset="0"/>
                <a:cs typeface="Arial" panose="020B0604020202020204" pitchFamily="34" charset="0"/>
              </a:rPr>
              <a:t>Select Type</a:t>
            </a:r>
          </a:p>
        </p:txBody>
      </p:sp>
      <p:pic>
        <p:nvPicPr>
          <p:cNvPr id="87" name="Graphic 86" descr="Caret Down with solid fill">
            <a:extLst>
              <a:ext uri="{FF2B5EF4-FFF2-40B4-BE49-F238E27FC236}">
                <a16:creationId xmlns:a16="http://schemas.microsoft.com/office/drawing/2014/main" id="{A88EDC90-1F47-26B9-74C4-8EDAF5F99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3981" y="2002907"/>
            <a:ext cx="281590" cy="281590"/>
          </a:xfrm>
          <a:prstGeom prst="rect">
            <a:avLst/>
          </a:prstGeom>
        </p:spPr>
      </p:pic>
      <p:sp>
        <p:nvSpPr>
          <p:cNvPr id="96" name="TextBox 95">
            <a:extLst>
              <a:ext uri="{FF2B5EF4-FFF2-40B4-BE49-F238E27FC236}">
                <a16:creationId xmlns:a16="http://schemas.microsoft.com/office/drawing/2014/main" id="{B5D28AD6-38F3-F1D1-F0B2-22038E30605A}"/>
              </a:ext>
            </a:extLst>
          </p:cNvPr>
          <p:cNvSpPr txBox="1"/>
          <p:nvPr/>
        </p:nvSpPr>
        <p:spPr>
          <a:xfrm>
            <a:off x="2958638" y="3252089"/>
            <a:ext cx="379573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Description</a:t>
            </a:r>
          </a:p>
        </p:txBody>
      </p:sp>
      <p:sp>
        <p:nvSpPr>
          <p:cNvPr id="97" name="Rounded Rectangle 96">
            <a:extLst>
              <a:ext uri="{FF2B5EF4-FFF2-40B4-BE49-F238E27FC236}">
                <a16:creationId xmlns:a16="http://schemas.microsoft.com/office/drawing/2014/main" id="{5C6306BE-A77F-186A-CE63-0B38E8191324}"/>
              </a:ext>
            </a:extLst>
          </p:cNvPr>
          <p:cNvSpPr/>
          <p:nvPr/>
        </p:nvSpPr>
        <p:spPr>
          <a:xfrm>
            <a:off x="3063967" y="3652879"/>
            <a:ext cx="5963589" cy="803447"/>
          </a:xfrm>
          <a:prstGeom prst="roundRect">
            <a:avLst>
              <a:gd name="adj" fmla="val 908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9E0A05E9-DFA6-630A-FF17-5D8275D8E038}"/>
              </a:ext>
            </a:extLst>
          </p:cNvPr>
          <p:cNvSpPr/>
          <p:nvPr/>
        </p:nvSpPr>
        <p:spPr>
          <a:xfrm>
            <a:off x="7714500" y="4720057"/>
            <a:ext cx="1315314" cy="417075"/>
          </a:xfrm>
          <a:prstGeom prst="roundRect">
            <a:avLst/>
          </a:prstGeom>
          <a:solidFill>
            <a:srgbClr val="C26553"/>
          </a:solidFill>
          <a:ln>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21B50F04-E853-CD09-1533-07F549B02154}"/>
              </a:ext>
            </a:extLst>
          </p:cNvPr>
          <p:cNvSpPr txBox="1"/>
          <p:nvPr/>
        </p:nvSpPr>
        <p:spPr>
          <a:xfrm>
            <a:off x="7881501" y="4755768"/>
            <a:ext cx="981312" cy="338554"/>
          </a:xfrm>
          <a:prstGeom prst="rect">
            <a:avLst/>
          </a:prstGeom>
          <a:noFill/>
        </p:spPr>
        <p:txBody>
          <a:bodyPr wrap="square" rtlCol="0">
            <a:spAutoFit/>
          </a:bodyPr>
          <a:lstStyle/>
          <a:p>
            <a:pPr algn="ctr"/>
            <a:r>
              <a:rPr lang="en-US" sz="1600" b="1" dirty="0">
                <a:solidFill>
                  <a:srgbClr val="FDF7E9"/>
                </a:solidFill>
                <a:latin typeface="Arial" panose="020B0604020202020204" pitchFamily="34" charset="0"/>
                <a:cs typeface="Arial" panose="020B0604020202020204" pitchFamily="34" charset="0"/>
              </a:rPr>
              <a:t>Submit</a:t>
            </a:r>
          </a:p>
        </p:txBody>
      </p:sp>
      <p:pic>
        <p:nvPicPr>
          <p:cNvPr id="10" name="Picture 9" descr="A yellow line drawing of a person with a plus sign&#10;&#10;Description automatically generated">
            <a:extLst>
              <a:ext uri="{FF2B5EF4-FFF2-40B4-BE49-F238E27FC236}">
                <a16:creationId xmlns:a16="http://schemas.microsoft.com/office/drawing/2014/main" id="{4FCB5D6F-BF66-B1A3-645C-14C5043041EF}"/>
              </a:ext>
            </a:extLst>
          </p:cNvPr>
          <p:cNvPicPr>
            <a:picLocks noChangeAspect="1"/>
          </p:cNvPicPr>
          <p:nvPr/>
        </p:nvPicPr>
        <p:blipFill>
          <a:blip r:embed="rId11"/>
          <a:stretch>
            <a:fillRect/>
          </a:stretch>
        </p:blipFill>
        <p:spPr>
          <a:xfrm>
            <a:off x="2832271" y="-3108571"/>
            <a:ext cx="561089" cy="561089"/>
          </a:xfrm>
          <a:prstGeom prst="rect">
            <a:avLst/>
          </a:prstGeom>
        </p:spPr>
      </p:pic>
      <p:pic>
        <p:nvPicPr>
          <p:cNvPr id="15" name="Picture 14" descr="A hand with a raised palm&#10;&#10;Description automatically generated">
            <a:extLst>
              <a:ext uri="{FF2B5EF4-FFF2-40B4-BE49-F238E27FC236}">
                <a16:creationId xmlns:a16="http://schemas.microsoft.com/office/drawing/2014/main" id="{073475F6-53A2-EAB4-6EAD-5FDF1CE532FE}"/>
              </a:ext>
            </a:extLst>
          </p:cNvPr>
          <p:cNvPicPr>
            <a:picLocks noChangeAspect="1"/>
          </p:cNvPicPr>
          <p:nvPr/>
        </p:nvPicPr>
        <p:blipFill>
          <a:blip r:embed="rId12"/>
          <a:stretch>
            <a:fillRect/>
          </a:stretch>
        </p:blipFill>
        <p:spPr>
          <a:xfrm>
            <a:off x="6541885" y="-3100134"/>
            <a:ext cx="583464" cy="583464"/>
          </a:xfrm>
          <a:prstGeom prst="rect">
            <a:avLst/>
          </a:prstGeom>
        </p:spPr>
      </p:pic>
      <p:sp>
        <p:nvSpPr>
          <p:cNvPr id="18" name="TextBox 17">
            <a:extLst>
              <a:ext uri="{FF2B5EF4-FFF2-40B4-BE49-F238E27FC236}">
                <a16:creationId xmlns:a16="http://schemas.microsoft.com/office/drawing/2014/main" id="{4D5AB914-C773-16A5-4AEA-0959FE1BED18}"/>
              </a:ext>
            </a:extLst>
          </p:cNvPr>
          <p:cNvSpPr txBox="1"/>
          <p:nvPr/>
        </p:nvSpPr>
        <p:spPr>
          <a:xfrm>
            <a:off x="2962372" y="2398711"/>
            <a:ext cx="2260810"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Topic</a:t>
            </a:r>
          </a:p>
        </p:txBody>
      </p:sp>
      <p:sp>
        <p:nvSpPr>
          <p:cNvPr id="19" name="Rounded Rectangle 18">
            <a:extLst>
              <a:ext uri="{FF2B5EF4-FFF2-40B4-BE49-F238E27FC236}">
                <a16:creationId xmlns:a16="http://schemas.microsoft.com/office/drawing/2014/main" id="{3C4B27C6-FC75-26BA-1BD0-A385E2C33592}"/>
              </a:ext>
            </a:extLst>
          </p:cNvPr>
          <p:cNvSpPr/>
          <p:nvPr/>
        </p:nvSpPr>
        <p:spPr>
          <a:xfrm>
            <a:off x="3067701" y="2799501"/>
            <a:ext cx="5963589" cy="334839"/>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a:extLst>
              <a:ext uri="{FF2B5EF4-FFF2-40B4-BE49-F238E27FC236}">
                <a16:creationId xmlns:a16="http://schemas.microsoft.com/office/drawing/2014/main" id="{2007261C-E07E-37A5-2F4E-73662187AFDA}"/>
              </a:ext>
            </a:extLst>
          </p:cNvPr>
          <p:cNvSpPr/>
          <p:nvPr/>
        </p:nvSpPr>
        <p:spPr>
          <a:xfrm>
            <a:off x="1413507" y="6029388"/>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99B78EC-0E40-60E7-637D-2BC5741937A2}"/>
              </a:ext>
            </a:extLst>
          </p:cNvPr>
          <p:cNvSpPr txBox="1"/>
          <p:nvPr/>
        </p:nvSpPr>
        <p:spPr>
          <a:xfrm>
            <a:off x="1689290" y="6245369"/>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22" name="Picture 21" descr="A black background with a black square&#10;&#10;Description automatically generated with medium confidence">
            <a:extLst>
              <a:ext uri="{FF2B5EF4-FFF2-40B4-BE49-F238E27FC236}">
                <a16:creationId xmlns:a16="http://schemas.microsoft.com/office/drawing/2014/main" id="{9C1AB763-57B0-3AA1-0C52-96079CCAFF78}"/>
              </a:ext>
            </a:extLst>
          </p:cNvPr>
          <p:cNvPicPr>
            <a:picLocks noChangeAspect="1"/>
          </p:cNvPicPr>
          <p:nvPr/>
        </p:nvPicPr>
        <p:blipFill>
          <a:blip r:embed="rId13"/>
          <a:stretch>
            <a:fillRect/>
          </a:stretch>
        </p:blipFill>
        <p:spPr>
          <a:xfrm flipH="1">
            <a:off x="10148925" y="6332767"/>
            <a:ext cx="353785" cy="353785"/>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8368C89B-F265-5F16-3A84-844B60CBCDA6}"/>
              </a:ext>
            </a:extLst>
          </p:cNvPr>
          <p:cNvPicPr>
            <a:picLocks noChangeAspect="1"/>
          </p:cNvPicPr>
          <p:nvPr/>
        </p:nvPicPr>
        <p:blipFill>
          <a:blip r:embed="rId14"/>
          <a:stretch>
            <a:fillRect/>
          </a:stretch>
        </p:blipFill>
        <p:spPr>
          <a:xfrm flipH="1">
            <a:off x="9741222" y="6396988"/>
            <a:ext cx="248083" cy="248083"/>
          </a:xfrm>
          <a:prstGeom prst="rect">
            <a:avLst/>
          </a:prstGeom>
        </p:spPr>
      </p:pic>
      <p:sp>
        <p:nvSpPr>
          <p:cNvPr id="24" name="Rounded Rectangle 23">
            <a:extLst>
              <a:ext uri="{FF2B5EF4-FFF2-40B4-BE49-F238E27FC236}">
                <a16:creationId xmlns:a16="http://schemas.microsoft.com/office/drawing/2014/main" id="{E03BB9A7-1D0A-83AD-C5F7-3D768D4DE860}"/>
              </a:ext>
            </a:extLst>
          </p:cNvPr>
          <p:cNvSpPr/>
          <p:nvPr/>
        </p:nvSpPr>
        <p:spPr>
          <a:xfrm>
            <a:off x="1399039" y="-5242563"/>
            <a:ext cx="9393921" cy="12136819"/>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3756EB1-EDBC-8F1A-5720-33457EDE0253}"/>
              </a:ext>
            </a:extLst>
          </p:cNvPr>
          <p:cNvSpPr/>
          <p:nvPr/>
        </p:nvSpPr>
        <p:spPr>
          <a:xfrm>
            <a:off x="3052634" y="1022598"/>
            <a:ext cx="5963588" cy="473961"/>
          </a:xfrm>
          <a:prstGeom prst="roundRect">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D8E75"/>
              </a:solidFill>
            </a:endParaRPr>
          </a:p>
        </p:txBody>
      </p:sp>
      <p:sp>
        <p:nvSpPr>
          <p:cNvPr id="2" name="TextBox 1">
            <a:extLst>
              <a:ext uri="{FF2B5EF4-FFF2-40B4-BE49-F238E27FC236}">
                <a16:creationId xmlns:a16="http://schemas.microsoft.com/office/drawing/2014/main" id="{9A3A40B8-61D6-CA04-1A9F-E08036B8D506}"/>
              </a:ext>
            </a:extLst>
          </p:cNvPr>
          <p:cNvSpPr txBox="1"/>
          <p:nvPr/>
        </p:nvSpPr>
        <p:spPr>
          <a:xfrm>
            <a:off x="3075835" y="1081249"/>
            <a:ext cx="2683649" cy="369332"/>
          </a:xfrm>
          <a:prstGeom prst="rect">
            <a:avLst/>
          </a:prstGeom>
          <a:noFill/>
        </p:spPr>
        <p:txBody>
          <a:bodyPr wrap="square" rtlCol="0">
            <a:spAutoFit/>
          </a:bodyPr>
          <a:lstStyle/>
          <a:p>
            <a:r>
              <a:rPr lang="en-US" b="1" dirty="0">
                <a:solidFill>
                  <a:srgbClr val="FDF7E9"/>
                </a:solidFill>
                <a:latin typeface="Arial" panose="020B0604020202020204" pitchFamily="34" charset="0"/>
                <a:cs typeface="Arial" panose="020B0604020202020204" pitchFamily="34" charset="0"/>
              </a:rPr>
              <a:t>Presentation Details</a:t>
            </a:r>
          </a:p>
        </p:txBody>
      </p:sp>
    </p:spTree>
    <p:extLst>
      <p:ext uri="{BB962C8B-B14F-4D97-AF65-F5344CB8AC3E}">
        <p14:creationId xmlns:p14="http://schemas.microsoft.com/office/powerpoint/2010/main" val="3012091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950759" y="1169307"/>
            <a:ext cx="2853690" cy="5378897"/>
          </a:xfrm>
          <a:prstGeom prst="roundRect">
            <a:avLst>
              <a:gd name="adj" fmla="val 8521"/>
            </a:avLst>
          </a:prstGeom>
          <a:blipFill dpi="0" rotWithShape="1">
            <a:blip r:embed="rId3">
              <a:extLst>
                <a:ext uri="{28A0092B-C50C-407E-A947-70E740481C1C}">
                  <a14:useLocalDpi xmlns:a14="http://schemas.microsoft.com/office/drawing/2010/main" val="0"/>
                </a:ext>
              </a:extLst>
            </a:blip>
            <a:srcRect/>
            <a:stretch>
              <a:fillRect l="-77106" t="-1" r="-77817" b="-322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3BEED1D3-0BE9-197D-5466-7C2C4DF769FA}"/>
              </a:ext>
            </a:extLst>
          </p:cNvPr>
          <p:cNvSpPr/>
          <p:nvPr/>
        </p:nvSpPr>
        <p:spPr>
          <a:xfrm>
            <a:off x="950759" y="1169307"/>
            <a:ext cx="2853690" cy="5473526"/>
          </a:xfrm>
          <a:prstGeom prst="roundRect">
            <a:avLst>
              <a:gd name="adj" fmla="val 8075"/>
            </a:avLst>
          </a:prstGeom>
          <a:solidFill>
            <a:srgbClr val="FDF7E9">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4370784" y="1169306"/>
            <a:ext cx="2853690"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2" y="508207"/>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ABOUT US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950759"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1805671"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1817328"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1567654" y="1816968"/>
            <a:ext cx="725378"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2828030"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22917"/>
            </a:xfrm>
            <a:prstGeom prst="rect">
              <a:avLst/>
            </a:prstGeom>
            <a:noFill/>
            <a:ln>
              <a:noFill/>
            </a:ln>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2222396"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1048077" y="1816968"/>
            <a:ext cx="605634" cy="184666"/>
          </a:xfrm>
          <a:prstGeom prst="rect">
            <a:avLst/>
          </a:prstGeom>
          <a:noFill/>
        </p:spPr>
        <p:txBody>
          <a:bodyPr wrap="square" rtlCol="0">
            <a:spAutoFit/>
          </a:bodyPr>
          <a:lstStyle/>
          <a:p>
            <a:pPr algn="ctr"/>
            <a:r>
              <a:rPr lang="en-US" sz="600" b="1" dirty="0">
                <a:solidFill>
                  <a:srgbClr val="C27053"/>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2066" y="1359817"/>
            <a:ext cx="512382" cy="341588"/>
          </a:xfrm>
          <a:prstGeom prst="rect">
            <a:avLst/>
          </a:prstGeom>
        </p:spPr>
      </p:pic>
      <p:cxnSp>
        <p:nvCxnSpPr>
          <p:cNvPr id="16" name="Straight Connector 15">
            <a:extLst>
              <a:ext uri="{FF2B5EF4-FFF2-40B4-BE49-F238E27FC236}">
                <a16:creationId xmlns:a16="http://schemas.microsoft.com/office/drawing/2014/main" id="{E47B95DC-D191-2F90-46FC-00FC7A3743FD}"/>
              </a:ext>
            </a:extLst>
          </p:cNvPr>
          <p:cNvCxnSpPr>
            <a:cxnSpLocks/>
          </p:cNvCxnSpPr>
          <p:nvPr/>
        </p:nvCxnSpPr>
        <p:spPr>
          <a:xfrm>
            <a:off x="1137996" y="1984822"/>
            <a:ext cx="429658" cy="0"/>
          </a:xfrm>
          <a:prstGeom prst="line">
            <a:avLst/>
          </a:prstGeom>
          <a:ln w="12700">
            <a:solidFill>
              <a:srgbClr val="C26553"/>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53F5491B-214D-FF9A-8D0F-E38291CA0F1C}"/>
              </a:ext>
            </a:extLst>
          </p:cNvPr>
          <p:cNvSpPr/>
          <p:nvPr/>
        </p:nvSpPr>
        <p:spPr>
          <a:xfrm>
            <a:off x="950758"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EA11C15-EE4D-39C0-F84F-D3EA1A06DECF}"/>
              </a:ext>
            </a:extLst>
          </p:cNvPr>
          <p:cNvSpPr txBox="1"/>
          <p:nvPr/>
        </p:nvSpPr>
        <p:spPr>
          <a:xfrm>
            <a:off x="1137996" y="2384959"/>
            <a:ext cx="2485491" cy="830997"/>
          </a:xfrm>
          <a:prstGeom prst="rect">
            <a:avLst/>
          </a:prstGeom>
          <a:noFill/>
        </p:spPr>
        <p:txBody>
          <a:bodyPr wrap="square" rtlCol="0">
            <a:spAutoFit/>
          </a:bodyPr>
          <a:lstStyle/>
          <a:p>
            <a:r>
              <a:rPr lang="en-US" sz="16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Learn and preserve</a:t>
            </a:r>
          </a:p>
          <a:p>
            <a:r>
              <a:rPr lang="en-US" sz="16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the wildlife of Arizona on campus</a:t>
            </a:r>
          </a:p>
        </p:txBody>
      </p:sp>
      <p:sp>
        <p:nvSpPr>
          <p:cNvPr id="23" name="TextBox 22">
            <a:extLst>
              <a:ext uri="{FF2B5EF4-FFF2-40B4-BE49-F238E27FC236}">
                <a16:creationId xmlns:a16="http://schemas.microsoft.com/office/drawing/2014/main" id="{133DAFDF-B5B1-0987-2430-AFC7B43EE7D3}"/>
              </a:ext>
            </a:extLst>
          </p:cNvPr>
          <p:cNvSpPr txBox="1"/>
          <p:nvPr/>
        </p:nvSpPr>
        <p:spPr>
          <a:xfrm>
            <a:off x="1137996" y="3244671"/>
            <a:ext cx="2454154" cy="830997"/>
          </a:xfrm>
          <a:prstGeom prst="rect">
            <a:avLst/>
          </a:prstGeom>
          <a:noFill/>
        </p:spPr>
        <p:txBody>
          <a:bodyPr wrap="square" rtlCol="0">
            <a:spAutoFit/>
          </a:bodyPr>
          <a:lstStyle/>
          <a:p>
            <a:r>
              <a:rPr lang="en-US" sz="800" dirty="0">
                <a:solidFill>
                  <a:srgbClr val="2A242F"/>
                </a:solidFill>
                <a:latin typeface="Arial" panose="020B0604020202020204" pitchFamily="34" charset="0"/>
                <a:cs typeface="Arial" panose="020B0604020202020204" pitchFamily="34" charset="0"/>
              </a:rPr>
              <a:t>Explore and discover interesting plants and animals native to Arizona from all around the state, while being able to learn from and connect with professionals, enthusiasts, as well as like-minded learners through different projects and activities, all at Scottsdale Community College.</a:t>
            </a:r>
          </a:p>
        </p:txBody>
      </p:sp>
      <p:sp>
        <p:nvSpPr>
          <p:cNvPr id="24" name="Rounded Rectangle 23">
            <a:extLst>
              <a:ext uri="{FF2B5EF4-FFF2-40B4-BE49-F238E27FC236}">
                <a16:creationId xmlns:a16="http://schemas.microsoft.com/office/drawing/2014/main" id="{A05BC060-B4E7-B588-6BB4-1A00F621CE1C}"/>
              </a:ext>
            </a:extLst>
          </p:cNvPr>
          <p:cNvSpPr>
            <a:spLocks/>
          </p:cNvSpPr>
          <p:nvPr/>
        </p:nvSpPr>
        <p:spPr>
          <a:xfrm>
            <a:off x="1366258" y="4269409"/>
            <a:ext cx="2036663" cy="1950181"/>
          </a:xfrm>
          <a:prstGeom prst="roundRect">
            <a:avLst>
              <a:gd name="adj" fmla="val 10098"/>
            </a:avLst>
          </a:prstGeom>
          <a:blipFill dpi="0" rotWithShape="1">
            <a:blip r:embed="rId8">
              <a:extLst>
                <a:ext uri="{28A0092B-C50C-407E-A947-70E740481C1C}">
                  <a14:useLocalDpi xmlns:a14="http://schemas.microsoft.com/office/drawing/2010/main" val="0"/>
                </a:ext>
              </a:extLst>
            </a:blip>
            <a:srcRect/>
            <a:stretch>
              <a:fillRect l="-13836" r="-13836"/>
            </a:stretch>
          </a:blipFill>
          <a:ln>
            <a:noFill/>
          </a:ln>
          <a:effectLst>
            <a:outerShdw blurRad="177954" sx="102000" sy="102000" algn="ctr" rotWithShape="0">
              <a:srgbClr val="C26553">
                <a:alpha val="52308"/>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Caret Left with solid fill">
            <a:extLst>
              <a:ext uri="{FF2B5EF4-FFF2-40B4-BE49-F238E27FC236}">
                <a16:creationId xmlns:a16="http://schemas.microsoft.com/office/drawing/2014/main" id="{EC99E042-1E16-F637-8DDC-DD48E24361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11387" y="6279493"/>
            <a:ext cx="208636" cy="208636"/>
          </a:xfrm>
          <a:prstGeom prst="rect">
            <a:avLst/>
          </a:prstGeom>
          <a:effectLst>
            <a:outerShdw blurRad="108916" sx="102000" sy="102000" algn="ctr" rotWithShape="0">
              <a:srgbClr val="C26553">
                <a:alpha val="80000"/>
              </a:srgbClr>
            </a:outerShdw>
          </a:effectLst>
        </p:spPr>
      </p:pic>
      <p:pic>
        <p:nvPicPr>
          <p:cNvPr id="26" name="Graphic 25" descr="Caret Right with solid fill">
            <a:extLst>
              <a:ext uri="{FF2B5EF4-FFF2-40B4-BE49-F238E27FC236}">
                <a16:creationId xmlns:a16="http://schemas.microsoft.com/office/drawing/2014/main" id="{8F8F676E-2DCE-D619-FF4A-E591EC882C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46877" y="6279493"/>
            <a:ext cx="208636" cy="208636"/>
          </a:xfrm>
          <a:prstGeom prst="rect">
            <a:avLst/>
          </a:prstGeom>
          <a:effectLst>
            <a:outerShdw blurRad="108916" sx="102000" sy="102000" algn="ctr" rotWithShape="0">
              <a:srgbClr val="C26553">
                <a:alpha val="80000"/>
              </a:srgbClr>
            </a:outerShdw>
          </a:effectLst>
        </p:spPr>
      </p:pic>
      <p:sp>
        <p:nvSpPr>
          <p:cNvPr id="27" name="Oval 26">
            <a:extLst>
              <a:ext uri="{FF2B5EF4-FFF2-40B4-BE49-F238E27FC236}">
                <a16:creationId xmlns:a16="http://schemas.microsoft.com/office/drawing/2014/main" id="{D19FD205-00BA-0F85-E9FC-F8A89A4316B7}"/>
              </a:ext>
            </a:extLst>
          </p:cNvPr>
          <p:cNvSpPr/>
          <p:nvPr/>
        </p:nvSpPr>
        <p:spPr>
          <a:xfrm>
            <a:off x="1901600" y="6346743"/>
            <a:ext cx="76563" cy="76563"/>
          </a:xfrm>
          <a:prstGeom prst="ellipse">
            <a:avLst/>
          </a:prstGeom>
          <a:solidFill>
            <a:srgbClr val="C26553"/>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C6BBAD2-EC39-59CA-235C-B821AF0E35BE}"/>
              </a:ext>
            </a:extLst>
          </p:cNvPr>
          <p:cNvSpPr/>
          <p:nvPr/>
        </p:nvSpPr>
        <p:spPr>
          <a:xfrm>
            <a:off x="2187066" y="6346743"/>
            <a:ext cx="76563" cy="76563"/>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BDB11EC-D619-4CC0-8672-D5E54E980BE3}"/>
              </a:ext>
            </a:extLst>
          </p:cNvPr>
          <p:cNvSpPr/>
          <p:nvPr/>
        </p:nvSpPr>
        <p:spPr>
          <a:xfrm>
            <a:off x="2472532" y="6346743"/>
            <a:ext cx="76563" cy="76563"/>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04B0A84-02FC-5F2B-EB12-1DD430F368D4}"/>
              </a:ext>
            </a:extLst>
          </p:cNvPr>
          <p:cNvSpPr/>
          <p:nvPr/>
        </p:nvSpPr>
        <p:spPr>
          <a:xfrm>
            <a:off x="2757999" y="6346743"/>
            <a:ext cx="76563" cy="76563"/>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 Same Side Corner Rectangle 30">
            <a:extLst>
              <a:ext uri="{FF2B5EF4-FFF2-40B4-BE49-F238E27FC236}">
                <a16:creationId xmlns:a16="http://schemas.microsoft.com/office/drawing/2014/main" id="{3D9A1ABB-8BE7-D3ED-B47C-562A031F2EEE}"/>
              </a:ext>
            </a:extLst>
          </p:cNvPr>
          <p:cNvSpPr/>
          <p:nvPr/>
        </p:nvSpPr>
        <p:spPr>
          <a:xfrm>
            <a:off x="4366467" y="1156210"/>
            <a:ext cx="2851524" cy="5391993"/>
          </a:xfrm>
          <a:prstGeom prst="round2SameRect">
            <a:avLst>
              <a:gd name="adj1" fmla="val 9190"/>
              <a:gd name="adj2" fmla="val 940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C8C6947-EB2F-841E-5625-0E803BF5F579}"/>
              </a:ext>
            </a:extLst>
          </p:cNvPr>
          <p:cNvSpPr txBox="1"/>
          <p:nvPr/>
        </p:nvSpPr>
        <p:spPr>
          <a:xfrm>
            <a:off x="4939536" y="1336116"/>
            <a:ext cx="1711869" cy="738664"/>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14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What is the Sonoran Desert Club?</a:t>
            </a:r>
          </a:p>
        </p:txBody>
      </p:sp>
      <p:sp>
        <p:nvSpPr>
          <p:cNvPr id="47" name="Rounded Rectangle 46">
            <a:extLst>
              <a:ext uri="{FF2B5EF4-FFF2-40B4-BE49-F238E27FC236}">
                <a16:creationId xmlns:a16="http://schemas.microsoft.com/office/drawing/2014/main" id="{961C837A-507B-5961-52BA-43624890D3FB}"/>
              </a:ext>
            </a:extLst>
          </p:cNvPr>
          <p:cNvSpPr>
            <a:spLocks/>
          </p:cNvSpPr>
          <p:nvPr/>
        </p:nvSpPr>
        <p:spPr>
          <a:xfrm>
            <a:off x="4667730" y="2192610"/>
            <a:ext cx="2255480" cy="220500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78D9820-831A-2AEB-B819-3C37EC796D9D}"/>
              </a:ext>
            </a:extLst>
          </p:cNvPr>
          <p:cNvSpPr txBox="1"/>
          <p:nvPr/>
        </p:nvSpPr>
        <p:spPr>
          <a:xfrm>
            <a:off x="4827957" y="3326941"/>
            <a:ext cx="1935024" cy="954107"/>
          </a:xfrm>
          <a:prstGeom prst="rect">
            <a:avLst/>
          </a:prstGeom>
          <a:noFill/>
        </p:spPr>
        <p:txBody>
          <a:bodyPr wrap="square" rtlCol="0">
            <a:spAutoFit/>
          </a:bodyPr>
          <a:lstStyle/>
          <a:p>
            <a:pPr algn="ctr"/>
            <a:r>
              <a:rPr lang="en-US" sz="800" dirty="0">
                <a:solidFill>
                  <a:srgbClr val="C26553"/>
                </a:solidFill>
                <a:effectLst/>
                <a:latin typeface="Arial" panose="020B0604020202020204" pitchFamily="34" charset="0"/>
                <a:cs typeface="Arial" panose="020B0604020202020204" pitchFamily="34" charset="0"/>
              </a:rPr>
              <a:t>An organization under the Center for Nature and Urban Wildlife Department that provides students of any program the opportunity to understand, appreciate, and share their passion of the wildlife, ecology, and biodiversity of the Sonoran Desert to others.</a:t>
            </a:r>
          </a:p>
        </p:txBody>
      </p:sp>
      <p:pic>
        <p:nvPicPr>
          <p:cNvPr id="49" name="Picture 48" descr="A hand holding a heart and a leaf&#10;&#10;Description automatically generated">
            <a:extLst>
              <a:ext uri="{FF2B5EF4-FFF2-40B4-BE49-F238E27FC236}">
                <a16:creationId xmlns:a16="http://schemas.microsoft.com/office/drawing/2014/main" id="{EE7FCE94-961D-DC75-294B-23E10AE1BE26}"/>
              </a:ext>
            </a:extLst>
          </p:cNvPr>
          <p:cNvPicPr>
            <a:picLocks noChangeAspect="1"/>
          </p:cNvPicPr>
          <p:nvPr/>
        </p:nvPicPr>
        <p:blipFill>
          <a:blip r:embed="rId13"/>
          <a:stretch>
            <a:fillRect/>
          </a:stretch>
        </p:blipFill>
        <p:spPr>
          <a:xfrm>
            <a:off x="5364239" y="2396718"/>
            <a:ext cx="862461" cy="862461"/>
          </a:xfrm>
          <a:prstGeom prst="rect">
            <a:avLst/>
          </a:prstGeom>
        </p:spPr>
      </p:pic>
      <p:sp>
        <p:nvSpPr>
          <p:cNvPr id="50" name="Rounded Rectangle 49">
            <a:extLst>
              <a:ext uri="{FF2B5EF4-FFF2-40B4-BE49-F238E27FC236}">
                <a16:creationId xmlns:a16="http://schemas.microsoft.com/office/drawing/2014/main" id="{F3BC2F75-C089-ED02-887D-8C7C89D0E04C}"/>
              </a:ext>
            </a:extLst>
          </p:cNvPr>
          <p:cNvSpPr>
            <a:spLocks/>
          </p:cNvSpPr>
          <p:nvPr/>
        </p:nvSpPr>
        <p:spPr>
          <a:xfrm>
            <a:off x="4667730" y="4601721"/>
            <a:ext cx="2255480" cy="1946482"/>
          </a:xfrm>
          <a:prstGeom prst="roundRect">
            <a:avLst>
              <a:gd name="adj" fmla="val 13294"/>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5C790B4-0027-3346-9B94-0977A103CA67}"/>
              </a:ext>
            </a:extLst>
          </p:cNvPr>
          <p:cNvSpPr txBox="1"/>
          <p:nvPr/>
        </p:nvSpPr>
        <p:spPr>
          <a:xfrm>
            <a:off x="4827958" y="5594975"/>
            <a:ext cx="1935024" cy="830997"/>
          </a:xfrm>
          <a:prstGeom prst="rect">
            <a:avLst/>
          </a:prstGeom>
          <a:noFill/>
        </p:spPr>
        <p:txBody>
          <a:bodyPr wrap="square" rtlCol="0">
            <a:spAutoFit/>
          </a:bodyPr>
          <a:lstStyle/>
          <a:p>
            <a:pPr algn="ctr"/>
            <a:r>
              <a:rPr lang="en-US" sz="800" dirty="0">
                <a:solidFill>
                  <a:srgbClr val="C26553"/>
                </a:solidFill>
                <a:effectLst/>
                <a:latin typeface="Arial" panose="020B0604020202020204" pitchFamily="34" charset="0"/>
                <a:cs typeface="Arial" panose="020B0604020202020204" pitchFamily="34" charset="0"/>
              </a:rPr>
              <a:t>A place that welcomes all talent, where students can partake in different projects and activities based on their skills and preferences that will help educate and promote the flowering fauna.</a:t>
            </a:r>
          </a:p>
        </p:txBody>
      </p:sp>
      <p:pic>
        <p:nvPicPr>
          <p:cNvPr id="52" name="Picture 51" descr="A person with gears and tools&#10;&#10;Description automatically generated">
            <a:extLst>
              <a:ext uri="{FF2B5EF4-FFF2-40B4-BE49-F238E27FC236}">
                <a16:creationId xmlns:a16="http://schemas.microsoft.com/office/drawing/2014/main" id="{534BA26C-8872-08AE-69EB-D61364EBC1A9}"/>
              </a:ext>
            </a:extLst>
          </p:cNvPr>
          <p:cNvPicPr>
            <a:picLocks noChangeAspect="1"/>
          </p:cNvPicPr>
          <p:nvPr/>
        </p:nvPicPr>
        <p:blipFill>
          <a:blip r:embed="rId14"/>
          <a:stretch>
            <a:fillRect/>
          </a:stretch>
        </p:blipFill>
        <p:spPr>
          <a:xfrm>
            <a:off x="5315981" y="4767066"/>
            <a:ext cx="862461" cy="862461"/>
          </a:xfrm>
          <a:prstGeom prst="rect">
            <a:avLst/>
          </a:prstGeom>
        </p:spPr>
      </p:pic>
      <p:sp>
        <p:nvSpPr>
          <p:cNvPr id="54" name="Rounded Rectangle 53">
            <a:extLst>
              <a:ext uri="{FF2B5EF4-FFF2-40B4-BE49-F238E27FC236}">
                <a16:creationId xmlns:a16="http://schemas.microsoft.com/office/drawing/2014/main" id="{EED22435-8A8F-6E89-06D3-E258CA88C27F}"/>
              </a:ext>
            </a:extLst>
          </p:cNvPr>
          <p:cNvSpPr/>
          <p:nvPr/>
        </p:nvSpPr>
        <p:spPr>
          <a:xfrm>
            <a:off x="8007156" y="1169306"/>
            <a:ext cx="2853690" cy="2646123"/>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 Same Side Corner Rectangle 54">
            <a:extLst>
              <a:ext uri="{FF2B5EF4-FFF2-40B4-BE49-F238E27FC236}">
                <a16:creationId xmlns:a16="http://schemas.microsoft.com/office/drawing/2014/main" id="{381C69FC-EBEE-A705-D621-F5ADC2A9B8D0}"/>
              </a:ext>
            </a:extLst>
          </p:cNvPr>
          <p:cNvSpPr/>
          <p:nvPr/>
        </p:nvSpPr>
        <p:spPr>
          <a:xfrm>
            <a:off x="8006298" y="1162758"/>
            <a:ext cx="2851524" cy="2652672"/>
          </a:xfrm>
          <a:prstGeom prst="round2SameRect">
            <a:avLst>
              <a:gd name="adj1" fmla="val 9190"/>
              <a:gd name="adj2" fmla="val 940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 Same Side Corner Rectangle 42">
            <a:extLst>
              <a:ext uri="{FF2B5EF4-FFF2-40B4-BE49-F238E27FC236}">
                <a16:creationId xmlns:a16="http://schemas.microsoft.com/office/drawing/2014/main" id="{C56558A8-17AF-7C7B-15BC-23546875467A}"/>
              </a:ext>
            </a:extLst>
          </p:cNvPr>
          <p:cNvSpPr/>
          <p:nvPr/>
        </p:nvSpPr>
        <p:spPr>
          <a:xfrm>
            <a:off x="8012782" y="2950560"/>
            <a:ext cx="2851524" cy="864869"/>
          </a:xfrm>
          <a:prstGeom prst="round2SameRect">
            <a:avLst>
              <a:gd name="adj1" fmla="val 0"/>
              <a:gd name="adj2" fmla="val 28034"/>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FB724A07-8711-83BB-75C8-5E7AFD700AD1}"/>
              </a:ext>
            </a:extLst>
          </p:cNvPr>
          <p:cNvSpPr>
            <a:spLocks/>
          </p:cNvSpPr>
          <p:nvPr/>
        </p:nvSpPr>
        <p:spPr>
          <a:xfrm>
            <a:off x="8292120" y="2153588"/>
            <a:ext cx="945636" cy="356496"/>
          </a:xfrm>
          <a:prstGeom prst="roundRect">
            <a:avLst>
              <a:gd name="adj" fmla="val 23426"/>
            </a:avLst>
          </a:prstGeom>
          <a:solidFill>
            <a:srgbClr val="FDF7E9"/>
          </a:solidFill>
          <a:ln w="19050">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TextBox 56">
            <a:extLst>
              <a:ext uri="{FF2B5EF4-FFF2-40B4-BE49-F238E27FC236}">
                <a16:creationId xmlns:a16="http://schemas.microsoft.com/office/drawing/2014/main" id="{985F5919-5D9D-90BE-188A-B068C6084205}"/>
              </a:ext>
            </a:extLst>
          </p:cNvPr>
          <p:cNvSpPr txBox="1"/>
          <p:nvPr/>
        </p:nvSpPr>
        <p:spPr>
          <a:xfrm>
            <a:off x="8327061" y="2200435"/>
            <a:ext cx="867738" cy="246221"/>
          </a:xfrm>
          <a:prstGeom prst="rect">
            <a:avLst/>
          </a:prstGeom>
          <a:noFill/>
        </p:spPr>
        <p:txBody>
          <a:bodyPr wrap="square" rtlCol="0">
            <a:spAutoFit/>
          </a:bodyPr>
          <a:lstStyle/>
          <a:p>
            <a:pPr algn="ctr"/>
            <a:r>
              <a:rPr lang="en-US" sz="1000" b="1" dirty="0">
                <a:solidFill>
                  <a:srgbClr val="C26553"/>
                </a:solidFill>
                <a:effectLst/>
                <a:latin typeface="Arial" panose="020B0604020202020204" pitchFamily="34" charset="0"/>
                <a:cs typeface="Arial" panose="020B0604020202020204" pitchFamily="34" charset="0"/>
              </a:rPr>
              <a:t>CONNECT</a:t>
            </a:r>
          </a:p>
        </p:txBody>
      </p:sp>
      <p:sp>
        <p:nvSpPr>
          <p:cNvPr id="58" name="Rounded Rectangle 57">
            <a:extLst>
              <a:ext uri="{FF2B5EF4-FFF2-40B4-BE49-F238E27FC236}">
                <a16:creationId xmlns:a16="http://schemas.microsoft.com/office/drawing/2014/main" id="{F183259F-B014-C660-88DA-7F3B5EBFF017}"/>
              </a:ext>
            </a:extLst>
          </p:cNvPr>
          <p:cNvSpPr>
            <a:spLocks/>
          </p:cNvSpPr>
          <p:nvPr/>
        </p:nvSpPr>
        <p:spPr>
          <a:xfrm>
            <a:off x="9409166" y="2153588"/>
            <a:ext cx="1145808" cy="356496"/>
          </a:xfrm>
          <a:prstGeom prst="roundRect">
            <a:avLst>
              <a:gd name="adj" fmla="val 24759"/>
            </a:avLst>
          </a:prstGeom>
          <a:solidFill>
            <a:srgbClr val="FDF7E9"/>
          </a:solidFill>
          <a:ln w="19050">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9" name="TextBox 58">
            <a:extLst>
              <a:ext uri="{FF2B5EF4-FFF2-40B4-BE49-F238E27FC236}">
                <a16:creationId xmlns:a16="http://schemas.microsoft.com/office/drawing/2014/main" id="{5CA7A34D-30E2-956C-9433-311637A00DE1}"/>
              </a:ext>
            </a:extLst>
          </p:cNvPr>
          <p:cNvSpPr txBox="1"/>
          <p:nvPr/>
        </p:nvSpPr>
        <p:spPr>
          <a:xfrm>
            <a:off x="9401942" y="2202063"/>
            <a:ext cx="1145808" cy="246221"/>
          </a:xfrm>
          <a:prstGeom prst="rect">
            <a:avLst/>
          </a:prstGeom>
          <a:noFill/>
        </p:spPr>
        <p:txBody>
          <a:bodyPr wrap="square" rtlCol="0">
            <a:spAutoFit/>
          </a:bodyPr>
          <a:lstStyle/>
          <a:p>
            <a:pPr algn="ctr"/>
            <a:r>
              <a:rPr lang="en-US" sz="1000" b="1" dirty="0">
                <a:solidFill>
                  <a:srgbClr val="C26553"/>
                </a:solidFill>
                <a:effectLst/>
                <a:latin typeface="Arial" panose="020B0604020202020204" pitchFamily="34" charset="0"/>
                <a:cs typeface="Arial" panose="020B0604020202020204" pitchFamily="34" charset="0"/>
              </a:rPr>
              <a:t>GET INVOLVED</a:t>
            </a:r>
          </a:p>
        </p:txBody>
      </p:sp>
      <p:sp>
        <p:nvSpPr>
          <p:cNvPr id="60" name="Round Same Side Corner Rectangle 59">
            <a:extLst>
              <a:ext uri="{FF2B5EF4-FFF2-40B4-BE49-F238E27FC236}">
                <a16:creationId xmlns:a16="http://schemas.microsoft.com/office/drawing/2014/main" id="{084BF670-4313-8073-E7F9-CF0E1FD86823}"/>
              </a:ext>
            </a:extLst>
          </p:cNvPr>
          <p:cNvSpPr/>
          <p:nvPr/>
        </p:nvSpPr>
        <p:spPr>
          <a:xfrm>
            <a:off x="8292120" y="1151739"/>
            <a:ext cx="2255480" cy="738664"/>
          </a:xfrm>
          <a:prstGeom prst="round2SameRect">
            <a:avLst>
              <a:gd name="adj1" fmla="val 0"/>
              <a:gd name="adj2" fmla="val 33382"/>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black background with a black square&#10;&#10;Description automatically generated with medium confidence">
            <a:extLst>
              <a:ext uri="{FF2B5EF4-FFF2-40B4-BE49-F238E27FC236}">
                <a16:creationId xmlns:a16="http://schemas.microsoft.com/office/drawing/2014/main" id="{6D532D78-553C-9168-15C1-A0FD0E602CFF}"/>
              </a:ext>
            </a:extLst>
          </p:cNvPr>
          <p:cNvPicPr>
            <a:picLocks noChangeAspect="1"/>
          </p:cNvPicPr>
          <p:nvPr/>
        </p:nvPicPr>
        <p:blipFill>
          <a:blip r:embed="rId15"/>
          <a:stretch>
            <a:fillRect/>
          </a:stretch>
        </p:blipFill>
        <p:spPr>
          <a:xfrm flipH="1">
            <a:off x="8434430" y="3399297"/>
            <a:ext cx="242657" cy="242657"/>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89A54F6C-DCD0-2102-F16B-5B7158530C39}"/>
              </a:ext>
            </a:extLst>
          </p:cNvPr>
          <p:cNvPicPr>
            <a:picLocks noChangeAspect="1"/>
          </p:cNvPicPr>
          <p:nvPr/>
        </p:nvPicPr>
        <p:blipFill>
          <a:blip r:embed="rId16"/>
          <a:stretch>
            <a:fillRect/>
          </a:stretch>
        </p:blipFill>
        <p:spPr>
          <a:xfrm flipH="1">
            <a:off x="8191681" y="3435548"/>
            <a:ext cx="170157" cy="170157"/>
          </a:xfrm>
          <a:prstGeom prst="rect">
            <a:avLst/>
          </a:prstGeom>
        </p:spPr>
      </p:pic>
      <p:sp>
        <p:nvSpPr>
          <p:cNvPr id="61" name="TextBox 60">
            <a:extLst>
              <a:ext uri="{FF2B5EF4-FFF2-40B4-BE49-F238E27FC236}">
                <a16:creationId xmlns:a16="http://schemas.microsoft.com/office/drawing/2014/main" id="{3D12D828-FB80-5472-7F68-1EFE7067E9F7}"/>
              </a:ext>
            </a:extLst>
          </p:cNvPr>
          <p:cNvSpPr txBox="1"/>
          <p:nvPr/>
        </p:nvSpPr>
        <p:spPr>
          <a:xfrm>
            <a:off x="8434430" y="880998"/>
            <a:ext cx="1935024" cy="830997"/>
          </a:xfrm>
          <a:prstGeom prst="rect">
            <a:avLst/>
          </a:prstGeom>
          <a:noFill/>
        </p:spPr>
        <p:txBody>
          <a:bodyPr wrap="square" rtlCol="0">
            <a:spAutoFit/>
          </a:bodyPr>
          <a:lstStyle/>
          <a:p>
            <a:pPr algn="ctr"/>
            <a:endParaRPr lang="en-US" sz="800" dirty="0">
              <a:solidFill>
                <a:srgbClr val="C26553"/>
              </a:solidFill>
              <a:latin typeface="Arial" panose="020B0604020202020204" pitchFamily="34" charset="0"/>
              <a:cs typeface="Arial" panose="020B0604020202020204" pitchFamily="34" charset="0"/>
            </a:endParaRPr>
          </a:p>
          <a:p>
            <a:pPr algn="ctr"/>
            <a:endParaRPr lang="en-US" sz="800" dirty="0">
              <a:solidFill>
                <a:srgbClr val="C26553"/>
              </a:solidFill>
              <a:effectLst/>
              <a:latin typeface="Arial" panose="020B0604020202020204" pitchFamily="34" charset="0"/>
              <a:cs typeface="Arial" panose="020B0604020202020204" pitchFamily="34" charset="0"/>
            </a:endParaRPr>
          </a:p>
          <a:p>
            <a:pPr algn="ctr"/>
            <a:r>
              <a:rPr lang="en-US" sz="800" dirty="0">
                <a:solidFill>
                  <a:srgbClr val="C26553"/>
                </a:solidFill>
                <a:effectLst/>
                <a:latin typeface="Arial" panose="020B0604020202020204" pitchFamily="34" charset="0"/>
                <a:cs typeface="Arial" panose="020B0604020202020204" pitchFamily="34" charset="0"/>
              </a:rPr>
              <a:t>different projects and activities based on their skills and preferences that will help educate and promote the flowering fauna.</a:t>
            </a:r>
          </a:p>
        </p:txBody>
      </p:sp>
      <p:sp>
        <p:nvSpPr>
          <p:cNvPr id="62" name="TextBox 61">
            <a:extLst>
              <a:ext uri="{FF2B5EF4-FFF2-40B4-BE49-F238E27FC236}">
                <a16:creationId xmlns:a16="http://schemas.microsoft.com/office/drawing/2014/main" id="{BADF7054-C8CC-B086-B4F6-B4A9A38A4BC9}"/>
              </a:ext>
            </a:extLst>
          </p:cNvPr>
          <p:cNvSpPr txBox="1"/>
          <p:nvPr/>
        </p:nvSpPr>
        <p:spPr>
          <a:xfrm>
            <a:off x="8101392" y="3090446"/>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Tree>
    <p:extLst>
      <p:ext uri="{BB962C8B-B14F-4D97-AF65-F5344CB8AC3E}">
        <p14:creationId xmlns:p14="http://schemas.microsoft.com/office/powerpoint/2010/main" val="2637442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950759" y="1169307"/>
            <a:ext cx="2853690" cy="5378897"/>
          </a:xfrm>
          <a:prstGeom prst="roundRect">
            <a:avLst>
              <a:gd name="adj" fmla="val 8521"/>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4370784" y="1169306"/>
            <a:ext cx="2853690" cy="5378897"/>
          </a:xfrm>
          <a:prstGeom prst="roundRect">
            <a:avLst>
              <a:gd name="adj" fmla="val 9162"/>
            </a:avLst>
          </a:prstGeom>
          <a:solidFill>
            <a:srgbClr val="5D8E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WHAT TO DO – CLUB ACTIVITIES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950759"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1853115"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1864772"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1567654" y="1816968"/>
            <a:ext cx="725378" cy="184666"/>
          </a:xfrm>
          <a:prstGeom prst="rect">
            <a:avLst/>
          </a:prstGeom>
          <a:noFill/>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2828030"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22917"/>
            </a:xfrm>
            <a:prstGeom prst="rect">
              <a:avLst/>
            </a:prstGeom>
            <a:noFill/>
            <a:ln>
              <a:noFill/>
            </a:ln>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2222396"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1048077"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9510" y="1359817"/>
            <a:ext cx="512382" cy="341588"/>
          </a:xfrm>
          <a:prstGeom prst="rect">
            <a:avLst/>
          </a:prstGeom>
        </p:spPr>
      </p:pic>
      <p:cxnSp>
        <p:nvCxnSpPr>
          <p:cNvPr id="16" name="Straight Connector 15">
            <a:extLst>
              <a:ext uri="{FF2B5EF4-FFF2-40B4-BE49-F238E27FC236}">
                <a16:creationId xmlns:a16="http://schemas.microsoft.com/office/drawing/2014/main" id="{E47B95DC-D191-2F90-46FC-00FC7A3743FD}"/>
              </a:ext>
            </a:extLst>
          </p:cNvPr>
          <p:cNvCxnSpPr>
            <a:cxnSpLocks/>
          </p:cNvCxnSpPr>
          <p:nvPr/>
        </p:nvCxnSpPr>
        <p:spPr>
          <a:xfrm>
            <a:off x="1677063" y="1984822"/>
            <a:ext cx="507612" cy="0"/>
          </a:xfrm>
          <a:prstGeom prst="line">
            <a:avLst/>
          </a:prstGeom>
          <a:ln w="12700">
            <a:solidFill>
              <a:srgbClr val="C26553"/>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53F5491B-214D-FF9A-8D0F-E38291CA0F1C}"/>
              </a:ext>
            </a:extLst>
          </p:cNvPr>
          <p:cNvSpPr/>
          <p:nvPr/>
        </p:nvSpPr>
        <p:spPr>
          <a:xfrm>
            <a:off x="950758"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CF0E01F-F496-27EF-5889-AB728DFA81E6}"/>
              </a:ext>
            </a:extLst>
          </p:cNvPr>
          <p:cNvSpPr txBox="1"/>
          <p:nvPr/>
        </p:nvSpPr>
        <p:spPr>
          <a:xfrm>
            <a:off x="1403556" y="2567016"/>
            <a:ext cx="1948091" cy="338554"/>
          </a:xfrm>
          <a:prstGeom prst="rect">
            <a:avLst/>
          </a:prstGeom>
          <a:noFill/>
        </p:spPr>
        <p:txBody>
          <a:bodyPr wrap="square" rtlCol="0">
            <a:spAutoFit/>
          </a:bodyPr>
          <a:lstStyle/>
          <a:p>
            <a:pPr algn="ctr"/>
            <a:r>
              <a:rPr lang="en-US" sz="1600" b="1" dirty="0">
                <a:solidFill>
                  <a:srgbClr val="5D8E75"/>
                </a:solidFill>
                <a:effectLst>
                  <a:outerShdw blurRad="465915" algn="ctr" rotWithShape="0">
                    <a:srgbClr val="5D8E75">
                      <a:alpha val="44000"/>
                    </a:srgbClr>
                  </a:outerShdw>
                </a:effectLst>
                <a:latin typeface="Arial" panose="020B0604020202020204" pitchFamily="34" charset="0"/>
                <a:cs typeface="Arial" panose="020B0604020202020204" pitchFamily="34" charset="0"/>
              </a:rPr>
              <a:t>Club Activities</a:t>
            </a:r>
          </a:p>
        </p:txBody>
      </p:sp>
      <p:sp>
        <p:nvSpPr>
          <p:cNvPr id="75" name="TextBox 74">
            <a:extLst>
              <a:ext uri="{FF2B5EF4-FFF2-40B4-BE49-F238E27FC236}">
                <a16:creationId xmlns:a16="http://schemas.microsoft.com/office/drawing/2014/main" id="{FA843CC7-3163-21D8-72AE-9FDFBC744F25}"/>
              </a:ext>
            </a:extLst>
          </p:cNvPr>
          <p:cNvSpPr txBox="1"/>
          <p:nvPr/>
        </p:nvSpPr>
        <p:spPr>
          <a:xfrm>
            <a:off x="1185579" y="2887855"/>
            <a:ext cx="2382105" cy="461665"/>
          </a:xfrm>
          <a:prstGeom prst="rect">
            <a:avLst/>
          </a:prstGeom>
          <a:noFill/>
        </p:spPr>
        <p:txBody>
          <a:bodyPr wrap="square" rtlCol="0">
            <a:spAutoFit/>
          </a:bodyPr>
          <a:lstStyle/>
          <a:p>
            <a:pPr algn="ctr"/>
            <a:r>
              <a:rPr lang="en-US" sz="800" dirty="0">
                <a:solidFill>
                  <a:srgbClr val="2A242F"/>
                </a:solidFill>
                <a:latin typeface="Arial" panose="020B0604020202020204" pitchFamily="34" charset="0"/>
                <a:cs typeface="Arial" panose="020B0604020202020204" pitchFamily="34" charset="0"/>
              </a:rPr>
              <a:t>With support from the Center for Nature and Urban Wildlife, the Sonoran Desert Club has been able to involve themselves in:</a:t>
            </a:r>
          </a:p>
        </p:txBody>
      </p:sp>
      <p:sp>
        <p:nvSpPr>
          <p:cNvPr id="76" name="Rounded Rectangle 75">
            <a:extLst>
              <a:ext uri="{FF2B5EF4-FFF2-40B4-BE49-F238E27FC236}">
                <a16:creationId xmlns:a16="http://schemas.microsoft.com/office/drawing/2014/main" id="{0A4D6711-C5AD-0186-E180-42D795055471}"/>
              </a:ext>
            </a:extLst>
          </p:cNvPr>
          <p:cNvSpPr>
            <a:spLocks/>
          </p:cNvSpPr>
          <p:nvPr/>
        </p:nvSpPr>
        <p:spPr>
          <a:xfrm>
            <a:off x="1139027" y="3608416"/>
            <a:ext cx="1144453" cy="1143919"/>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45AC7778-BCD0-F03F-4CB8-13A4D692F973}"/>
              </a:ext>
            </a:extLst>
          </p:cNvPr>
          <p:cNvSpPr>
            <a:spLocks/>
          </p:cNvSpPr>
          <p:nvPr/>
        </p:nvSpPr>
        <p:spPr>
          <a:xfrm>
            <a:off x="2447697" y="3607034"/>
            <a:ext cx="1144453" cy="1143919"/>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BCACB3C7-B6AD-FD45-5F16-7419F219331E}"/>
              </a:ext>
            </a:extLst>
          </p:cNvPr>
          <p:cNvSpPr>
            <a:spLocks/>
          </p:cNvSpPr>
          <p:nvPr/>
        </p:nvSpPr>
        <p:spPr>
          <a:xfrm>
            <a:off x="1139027" y="4869647"/>
            <a:ext cx="1144453" cy="1143919"/>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D0733B67-39E2-E6DC-6194-D99A52870340}"/>
              </a:ext>
            </a:extLst>
          </p:cNvPr>
          <p:cNvSpPr>
            <a:spLocks/>
          </p:cNvSpPr>
          <p:nvPr/>
        </p:nvSpPr>
        <p:spPr>
          <a:xfrm>
            <a:off x="2447697" y="4869647"/>
            <a:ext cx="1144453" cy="1143919"/>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7CC47D2-5436-CD64-079E-A7139A715A05}"/>
              </a:ext>
            </a:extLst>
          </p:cNvPr>
          <p:cNvSpPr txBox="1"/>
          <p:nvPr/>
        </p:nvSpPr>
        <p:spPr>
          <a:xfrm>
            <a:off x="1291353" y="4365369"/>
            <a:ext cx="839799" cy="338554"/>
          </a:xfrm>
          <a:prstGeom prst="rect">
            <a:avLst/>
          </a:prstGeom>
          <a:noFill/>
        </p:spPr>
        <p:txBody>
          <a:bodyPr wrap="square" rtlCol="0">
            <a:spAutoFit/>
          </a:bodyPr>
          <a:lstStyle/>
          <a:p>
            <a:pPr algn="ctr"/>
            <a:r>
              <a:rPr lang="en-US" sz="800" b="1" dirty="0">
                <a:solidFill>
                  <a:srgbClr val="5D8E75"/>
                </a:solidFill>
                <a:latin typeface="Arial" panose="020B0604020202020204" pitchFamily="34" charset="0"/>
                <a:cs typeface="Arial" panose="020B0604020202020204" pitchFamily="34" charset="0"/>
              </a:rPr>
              <a:t>Community Projects</a:t>
            </a:r>
          </a:p>
        </p:txBody>
      </p:sp>
      <p:sp>
        <p:nvSpPr>
          <p:cNvPr id="81" name="TextBox 80">
            <a:extLst>
              <a:ext uri="{FF2B5EF4-FFF2-40B4-BE49-F238E27FC236}">
                <a16:creationId xmlns:a16="http://schemas.microsoft.com/office/drawing/2014/main" id="{4A15A8B6-DF97-F95F-29BC-A984FCF4A882}"/>
              </a:ext>
            </a:extLst>
          </p:cNvPr>
          <p:cNvSpPr txBox="1"/>
          <p:nvPr/>
        </p:nvSpPr>
        <p:spPr>
          <a:xfrm>
            <a:off x="2600023" y="4426924"/>
            <a:ext cx="839799" cy="215444"/>
          </a:xfrm>
          <a:prstGeom prst="rect">
            <a:avLst/>
          </a:prstGeom>
          <a:noFill/>
        </p:spPr>
        <p:txBody>
          <a:bodyPr wrap="square" rtlCol="0">
            <a:spAutoFit/>
          </a:bodyPr>
          <a:lstStyle/>
          <a:p>
            <a:pPr algn="ctr"/>
            <a:r>
              <a:rPr lang="en-US" sz="800" b="1" dirty="0">
                <a:solidFill>
                  <a:srgbClr val="5D8E75"/>
                </a:solidFill>
                <a:latin typeface="Arial" panose="020B0604020202020204" pitchFamily="34" charset="0"/>
                <a:cs typeface="Arial" panose="020B0604020202020204" pitchFamily="34" charset="0"/>
              </a:rPr>
              <a:t>Preservation</a:t>
            </a:r>
          </a:p>
        </p:txBody>
      </p:sp>
      <p:sp>
        <p:nvSpPr>
          <p:cNvPr id="82" name="TextBox 81">
            <a:extLst>
              <a:ext uri="{FF2B5EF4-FFF2-40B4-BE49-F238E27FC236}">
                <a16:creationId xmlns:a16="http://schemas.microsoft.com/office/drawing/2014/main" id="{831E5C5E-619F-9FE7-35D6-9939326A7A8E}"/>
              </a:ext>
            </a:extLst>
          </p:cNvPr>
          <p:cNvSpPr txBox="1"/>
          <p:nvPr/>
        </p:nvSpPr>
        <p:spPr>
          <a:xfrm>
            <a:off x="1291352" y="5677939"/>
            <a:ext cx="839799" cy="215444"/>
          </a:xfrm>
          <a:prstGeom prst="rect">
            <a:avLst/>
          </a:prstGeom>
          <a:noFill/>
        </p:spPr>
        <p:txBody>
          <a:bodyPr wrap="square" rtlCol="0">
            <a:spAutoFit/>
          </a:bodyPr>
          <a:lstStyle/>
          <a:p>
            <a:pPr algn="ctr"/>
            <a:r>
              <a:rPr lang="en-US" sz="800" b="1" dirty="0">
                <a:solidFill>
                  <a:srgbClr val="5D8E75"/>
                </a:solidFill>
                <a:latin typeface="Arial" panose="020B0604020202020204" pitchFamily="34" charset="0"/>
                <a:cs typeface="Arial" panose="020B0604020202020204" pitchFamily="34" charset="0"/>
              </a:rPr>
              <a:t>Conservation</a:t>
            </a:r>
          </a:p>
        </p:txBody>
      </p:sp>
      <p:sp>
        <p:nvSpPr>
          <p:cNvPr id="83" name="TextBox 82">
            <a:extLst>
              <a:ext uri="{FF2B5EF4-FFF2-40B4-BE49-F238E27FC236}">
                <a16:creationId xmlns:a16="http://schemas.microsoft.com/office/drawing/2014/main" id="{118AAB26-9757-F0D7-7D52-8AF4F6BA415A}"/>
              </a:ext>
            </a:extLst>
          </p:cNvPr>
          <p:cNvSpPr txBox="1"/>
          <p:nvPr/>
        </p:nvSpPr>
        <p:spPr>
          <a:xfrm>
            <a:off x="2600022" y="5682907"/>
            <a:ext cx="839799" cy="215444"/>
          </a:xfrm>
          <a:prstGeom prst="rect">
            <a:avLst/>
          </a:prstGeom>
          <a:noFill/>
        </p:spPr>
        <p:txBody>
          <a:bodyPr wrap="square" rtlCol="0">
            <a:spAutoFit/>
          </a:bodyPr>
          <a:lstStyle/>
          <a:p>
            <a:pPr algn="ctr"/>
            <a:r>
              <a:rPr lang="en-US" sz="800" b="1" dirty="0">
                <a:solidFill>
                  <a:srgbClr val="5D8E75"/>
                </a:solidFill>
                <a:latin typeface="Arial" panose="020B0604020202020204" pitchFamily="34" charset="0"/>
                <a:cs typeface="Arial" panose="020B0604020202020204" pitchFamily="34" charset="0"/>
              </a:rPr>
              <a:t>Restoration</a:t>
            </a:r>
          </a:p>
        </p:txBody>
      </p:sp>
      <p:pic>
        <p:nvPicPr>
          <p:cNvPr id="52" name="Picture 51" descr="A green shield with a tree in it and two hands&#10;&#10;Description automatically generated">
            <a:extLst>
              <a:ext uri="{FF2B5EF4-FFF2-40B4-BE49-F238E27FC236}">
                <a16:creationId xmlns:a16="http://schemas.microsoft.com/office/drawing/2014/main" id="{E630F3F4-FA8D-3329-FBC2-F9D43CDE739C}"/>
              </a:ext>
            </a:extLst>
          </p:cNvPr>
          <p:cNvPicPr>
            <a:picLocks noChangeAspect="1"/>
          </p:cNvPicPr>
          <p:nvPr/>
        </p:nvPicPr>
        <p:blipFill>
          <a:blip r:embed="rId7"/>
          <a:stretch>
            <a:fillRect/>
          </a:stretch>
        </p:blipFill>
        <p:spPr>
          <a:xfrm>
            <a:off x="2702984" y="3725142"/>
            <a:ext cx="633874" cy="633874"/>
          </a:xfrm>
          <a:prstGeom prst="rect">
            <a:avLst/>
          </a:prstGeom>
        </p:spPr>
      </p:pic>
      <p:pic>
        <p:nvPicPr>
          <p:cNvPr id="53" name="Picture 52" descr="A green and white logo with a plant in the middle&#10;&#10;Description automatically generated">
            <a:extLst>
              <a:ext uri="{FF2B5EF4-FFF2-40B4-BE49-F238E27FC236}">
                <a16:creationId xmlns:a16="http://schemas.microsoft.com/office/drawing/2014/main" id="{ED30769E-C02C-5A52-4878-CDBF37421F9B}"/>
              </a:ext>
            </a:extLst>
          </p:cNvPr>
          <p:cNvPicPr>
            <a:picLocks noChangeAspect="1"/>
          </p:cNvPicPr>
          <p:nvPr/>
        </p:nvPicPr>
        <p:blipFill>
          <a:blip r:embed="rId8"/>
          <a:stretch>
            <a:fillRect/>
          </a:stretch>
        </p:blipFill>
        <p:spPr>
          <a:xfrm>
            <a:off x="2697487" y="5019902"/>
            <a:ext cx="624038" cy="624038"/>
          </a:xfrm>
          <a:prstGeom prst="rect">
            <a:avLst/>
          </a:prstGeom>
        </p:spPr>
      </p:pic>
      <p:pic>
        <p:nvPicPr>
          <p:cNvPr id="54" name="Picture 53" descr="A logo of people and leaves&#10;&#10;Description automatically generated">
            <a:extLst>
              <a:ext uri="{FF2B5EF4-FFF2-40B4-BE49-F238E27FC236}">
                <a16:creationId xmlns:a16="http://schemas.microsoft.com/office/drawing/2014/main" id="{17AB2DCB-A7AB-588C-97E8-4540333BF60C}"/>
              </a:ext>
            </a:extLst>
          </p:cNvPr>
          <p:cNvPicPr>
            <a:picLocks noChangeAspect="1"/>
          </p:cNvPicPr>
          <p:nvPr/>
        </p:nvPicPr>
        <p:blipFill>
          <a:blip r:embed="rId9"/>
          <a:stretch>
            <a:fillRect/>
          </a:stretch>
        </p:blipFill>
        <p:spPr>
          <a:xfrm>
            <a:off x="1379510" y="3722213"/>
            <a:ext cx="638185" cy="638185"/>
          </a:xfrm>
          <a:prstGeom prst="rect">
            <a:avLst/>
          </a:prstGeom>
        </p:spPr>
      </p:pic>
      <p:pic>
        <p:nvPicPr>
          <p:cNvPr id="55" name="Picture 54" descr="A hand holding a plant&#10;&#10;Description automatically generated">
            <a:extLst>
              <a:ext uri="{FF2B5EF4-FFF2-40B4-BE49-F238E27FC236}">
                <a16:creationId xmlns:a16="http://schemas.microsoft.com/office/drawing/2014/main" id="{1E5619AE-2A65-B1B5-52DC-BE810B7B0763}"/>
              </a:ext>
            </a:extLst>
          </p:cNvPr>
          <p:cNvPicPr>
            <a:picLocks noChangeAspect="1"/>
          </p:cNvPicPr>
          <p:nvPr/>
        </p:nvPicPr>
        <p:blipFill>
          <a:blip r:embed="rId10"/>
          <a:stretch>
            <a:fillRect/>
          </a:stretch>
        </p:blipFill>
        <p:spPr>
          <a:xfrm>
            <a:off x="1387091" y="4989507"/>
            <a:ext cx="638185" cy="638185"/>
          </a:xfrm>
          <a:prstGeom prst="rect">
            <a:avLst/>
          </a:prstGeom>
        </p:spPr>
      </p:pic>
      <p:sp>
        <p:nvSpPr>
          <p:cNvPr id="84" name="TextBox 83">
            <a:extLst>
              <a:ext uri="{FF2B5EF4-FFF2-40B4-BE49-F238E27FC236}">
                <a16:creationId xmlns:a16="http://schemas.microsoft.com/office/drawing/2014/main" id="{39B0C5BC-AF27-1316-E2CE-01F7C2E5C2C9}"/>
              </a:ext>
            </a:extLst>
          </p:cNvPr>
          <p:cNvSpPr txBox="1"/>
          <p:nvPr/>
        </p:nvSpPr>
        <p:spPr>
          <a:xfrm>
            <a:off x="4569226" y="1359717"/>
            <a:ext cx="1618270" cy="307777"/>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14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Past Activities</a:t>
            </a:r>
          </a:p>
        </p:txBody>
      </p:sp>
      <p:sp>
        <p:nvSpPr>
          <p:cNvPr id="85" name="Rounded Rectangle 84">
            <a:extLst>
              <a:ext uri="{FF2B5EF4-FFF2-40B4-BE49-F238E27FC236}">
                <a16:creationId xmlns:a16="http://schemas.microsoft.com/office/drawing/2014/main" id="{8A75B253-015A-9689-37FB-56D2011EAA02}"/>
              </a:ext>
            </a:extLst>
          </p:cNvPr>
          <p:cNvSpPr>
            <a:spLocks/>
          </p:cNvSpPr>
          <p:nvPr/>
        </p:nvSpPr>
        <p:spPr>
          <a:xfrm>
            <a:off x="4569226" y="1800453"/>
            <a:ext cx="2420297" cy="2626471"/>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85">
            <a:extLst>
              <a:ext uri="{FF2B5EF4-FFF2-40B4-BE49-F238E27FC236}">
                <a16:creationId xmlns:a16="http://schemas.microsoft.com/office/drawing/2014/main" id="{225DB6C9-0A2A-3F8F-B573-3BB473355BC6}"/>
              </a:ext>
            </a:extLst>
          </p:cNvPr>
          <p:cNvSpPr>
            <a:spLocks/>
          </p:cNvSpPr>
          <p:nvPr/>
        </p:nvSpPr>
        <p:spPr>
          <a:xfrm>
            <a:off x="4721123" y="1942051"/>
            <a:ext cx="2116502" cy="1249930"/>
          </a:xfrm>
          <a:prstGeom prst="roundRect">
            <a:avLst>
              <a:gd name="adj" fmla="val 4522"/>
            </a:avLst>
          </a:prstGeom>
          <a:blipFill dpi="0" rotWithShape="1">
            <a:blip r:embed="rId11">
              <a:extLst>
                <a:ext uri="{28A0092B-C50C-407E-A947-70E740481C1C}">
                  <a14:useLocalDpi xmlns:a14="http://schemas.microsoft.com/office/drawing/2010/main" val="0"/>
                </a:ext>
              </a:extLst>
            </a:blip>
            <a:srcRect/>
            <a:stretch>
              <a:fillRect l="46" t="-1" r="1" b="-13064"/>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0C865C1C-C779-3F79-8F69-B83C916B1D83}"/>
              </a:ext>
            </a:extLst>
          </p:cNvPr>
          <p:cNvSpPr txBox="1"/>
          <p:nvPr/>
        </p:nvSpPr>
        <p:spPr>
          <a:xfrm>
            <a:off x="4649448" y="3265910"/>
            <a:ext cx="2522723" cy="276999"/>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12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CNUW Plant Sale </a:t>
            </a:r>
          </a:p>
        </p:txBody>
      </p:sp>
      <p:sp>
        <p:nvSpPr>
          <p:cNvPr id="88" name="TextBox 87">
            <a:extLst>
              <a:ext uri="{FF2B5EF4-FFF2-40B4-BE49-F238E27FC236}">
                <a16:creationId xmlns:a16="http://schemas.microsoft.com/office/drawing/2014/main" id="{B08C3BE8-42CF-841C-EF05-F392B1F4D426}"/>
              </a:ext>
            </a:extLst>
          </p:cNvPr>
          <p:cNvSpPr txBox="1"/>
          <p:nvPr/>
        </p:nvSpPr>
        <p:spPr>
          <a:xfrm>
            <a:off x="4721124" y="3510182"/>
            <a:ext cx="2116502" cy="784830"/>
          </a:xfrm>
          <a:prstGeom prst="rect">
            <a:avLst/>
          </a:prstGeom>
          <a:noFill/>
        </p:spPr>
        <p:txBody>
          <a:bodyPr wrap="square" rtlCol="0">
            <a:spAutoFit/>
          </a:bodyPr>
          <a:lstStyle/>
          <a:p>
            <a:r>
              <a:rPr lang="en-US" sz="900" dirty="0">
                <a:solidFill>
                  <a:srgbClr val="5D8E75"/>
                </a:solidFill>
                <a:latin typeface="Arial" panose="020B0604020202020204" pitchFamily="34" charset="0"/>
                <a:cs typeface="Arial" panose="020B0604020202020204" pitchFamily="34" charset="0"/>
              </a:rPr>
              <a:t>Club members were able to help CNUW and learn how to grow and cultivate native plants throughout the semester, and help people learn and pick the right plants during the sale.</a:t>
            </a:r>
          </a:p>
        </p:txBody>
      </p:sp>
      <p:sp>
        <p:nvSpPr>
          <p:cNvPr id="89" name="Rounded Rectangle 88">
            <a:extLst>
              <a:ext uri="{FF2B5EF4-FFF2-40B4-BE49-F238E27FC236}">
                <a16:creationId xmlns:a16="http://schemas.microsoft.com/office/drawing/2014/main" id="{14D0AE98-9548-B873-E5A3-5F145795812B}"/>
              </a:ext>
            </a:extLst>
          </p:cNvPr>
          <p:cNvSpPr>
            <a:spLocks/>
          </p:cNvSpPr>
          <p:nvPr/>
        </p:nvSpPr>
        <p:spPr>
          <a:xfrm>
            <a:off x="4569226" y="4781814"/>
            <a:ext cx="2420297" cy="1766389"/>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EDA16551-AAFB-805A-E649-C9F71A49F967}"/>
              </a:ext>
            </a:extLst>
          </p:cNvPr>
          <p:cNvSpPr>
            <a:spLocks/>
          </p:cNvSpPr>
          <p:nvPr/>
        </p:nvSpPr>
        <p:spPr>
          <a:xfrm>
            <a:off x="4721123" y="4923411"/>
            <a:ext cx="2116502" cy="1249930"/>
          </a:xfrm>
          <a:prstGeom prst="roundRect">
            <a:avLst>
              <a:gd name="adj" fmla="val 4522"/>
            </a:avLst>
          </a:prstGeom>
          <a:blipFill dpi="0" rotWithShape="1">
            <a:blip r:embed="rId12">
              <a:extLst>
                <a:ext uri="{28A0092B-C50C-407E-A947-70E740481C1C}">
                  <a14:useLocalDpi xmlns:a14="http://schemas.microsoft.com/office/drawing/2010/main" val="0"/>
                </a:ext>
              </a:extLst>
            </a:blip>
            <a:srcRect/>
            <a:stretch>
              <a:fillRect/>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8E4A3917-FEC4-B032-D51A-2047D32027FE}"/>
              </a:ext>
            </a:extLst>
          </p:cNvPr>
          <p:cNvSpPr txBox="1"/>
          <p:nvPr/>
        </p:nvSpPr>
        <p:spPr>
          <a:xfrm>
            <a:off x="4649448" y="6247270"/>
            <a:ext cx="2188177" cy="276999"/>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12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Monarch Waystation</a:t>
            </a:r>
          </a:p>
        </p:txBody>
      </p:sp>
      <p:sp>
        <p:nvSpPr>
          <p:cNvPr id="93" name="Rounded Rectangle 92">
            <a:extLst>
              <a:ext uri="{FF2B5EF4-FFF2-40B4-BE49-F238E27FC236}">
                <a16:creationId xmlns:a16="http://schemas.microsoft.com/office/drawing/2014/main" id="{92BBA90B-B7D1-AF35-032A-5D68023AEE77}"/>
              </a:ext>
            </a:extLst>
          </p:cNvPr>
          <p:cNvSpPr/>
          <p:nvPr/>
        </p:nvSpPr>
        <p:spPr>
          <a:xfrm>
            <a:off x="8007156" y="1169307"/>
            <a:ext cx="2853690" cy="2437728"/>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 Same Side Corner Rectangle 93">
            <a:extLst>
              <a:ext uri="{FF2B5EF4-FFF2-40B4-BE49-F238E27FC236}">
                <a16:creationId xmlns:a16="http://schemas.microsoft.com/office/drawing/2014/main" id="{950CDB8B-EFA9-4CF5-5A34-D9EC88B66821}"/>
              </a:ext>
            </a:extLst>
          </p:cNvPr>
          <p:cNvSpPr/>
          <p:nvPr/>
        </p:nvSpPr>
        <p:spPr>
          <a:xfrm>
            <a:off x="8006298" y="1162758"/>
            <a:ext cx="2851524" cy="2461657"/>
          </a:xfrm>
          <a:prstGeom prst="round2SameRect">
            <a:avLst>
              <a:gd name="adj1" fmla="val 9190"/>
              <a:gd name="adj2" fmla="val 940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 Same Side Corner Rectangle 94">
            <a:extLst>
              <a:ext uri="{FF2B5EF4-FFF2-40B4-BE49-F238E27FC236}">
                <a16:creationId xmlns:a16="http://schemas.microsoft.com/office/drawing/2014/main" id="{9FC0939B-213E-2585-80EA-1ED4867623CB}"/>
              </a:ext>
            </a:extLst>
          </p:cNvPr>
          <p:cNvSpPr/>
          <p:nvPr/>
        </p:nvSpPr>
        <p:spPr>
          <a:xfrm>
            <a:off x="8012782" y="2759546"/>
            <a:ext cx="2851524" cy="864869"/>
          </a:xfrm>
          <a:prstGeom prst="round2SameRect">
            <a:avLst>
              <a:gd name="adj1" fmla="val 0"/>
              <a:gd name="adj2" fmla="val 28034"/>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 Same Side Corner Rectangle 99">
            <a:extLst>
              <a:ext uri="{FF2B5EF4-FFF2-40B4-BE49-F238E27FC236}">
                <a16:creationId xmlns:a16="http://schemas.microsoft.com/office/drawing/2014/main" id="{909B21DA-0678-10CD-9CD8-64BB376E369A}"/>
              </a:ext>
            </a:extLst>
          </p:cNvPr>
          <p:cNvSpPr/>
          <p:nvPr/>
        </p:nvSpPr>
        <p:spPr>
          <a:xfrm>
            <a:off x="8221911" y="1151739"/>
            <a:ext cx="2420297" cy="1221469"/>
          </a:xfrm>
          <a:prstGeom prst="round2SameRect">
            <a:avLst>
              <a:gd name="adj1" fmla="val 0"/>
              <a:gd name="adj2" fmla="val 815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descr="A black background with a black square&#10;&#10;Description automatically generated with medium confidence">
            <a:extLst>
              <a:ext uri="{FF2B5EF4-FFF2-40B4-BE49-F238E27FC236}">
                <a16:creationId xmlns:a16="http://schemas.microsoft.com/office/drawing/2014/main" id="{5795EE97-6B4B-8912-BD05-7EA380054AC2}"/>
              </a:ext>
            </a:extLst>
          </p:cNvPr>
          <p:cNvPicPr>
            <a:picLocks noChangeAspect="1"/>
          </p:cNvPicPr>
          <p:nvPr/>
        </p:nvPicPr>
        <p:blipFill>
          <a:blip r:embed="rId13"/>
          <a:stretch>
            <a:fillRect/>
          </a:stretch>
        </p:blipFill>
        <p:spPr>
          <a:xfrm flipH="1">
            <a:off x="8434430" y="3208283"/>
            <a:ext cx="242657" cy="242657"/>
          </a:xfrm>
          <a:prstGeom prst="rect">
            <a:avLst/>
          </a:prstGeom>
        </p:spPr>
      </p:pic>
      <p:pic>
        <p:nvPicPr>
          <p:cNvPr id="102" name="Picture 101" descr="A black background with a black square&#10;&#10;Description automatically generated with medium confidence">
            <a:extLst>
              <a:ext uri="{FF2B5EF4-FFF2-40B4-BE49-F238E27FC236}">
                <a16:creationId xmlns:a16="http://schemas.microsoft.com/office/drawing/2014/main" id="{975003AE-1C2F-1C2C-A6EE-228BB6AD0CB8}"/>
              </a:ext>
            </a:extLst>
          </p:cNvPr>
          <p:cNvPicPr>
            <a:picLocks noChangeAspect="1"/>
          </p:cNvPicPr>
          <p:nvPr/>
        </p:nvPicPr>
        <p:blipFill>
          <a:blip r:embed="rId14"/>
          <a:stretch>
            <a:fillRect/>
          </a:stretch>
        </p:blipFill>
        <p:spPr>
          <a:xfrm flipH="1">
            <a:off x="8191681" y="3244534"/>
            <a:ext cx="170157" cy="170157"/>
          </a:xfrm>
          <a:prstGeom prst="rect">
            <a:avLst/>
          </a:prstGeom>
        </p:spPr>
      </p:pic>
      <p:sp>
        <p:nvSpPr>
          <p:cNvPr id="104" name="TextBox 103">
            <a:extLst>
              <a:ext uri="{FF2B5EF4-FFF2-40B4-BE49-F238E27FC236}">
                <a16:creationId xmlns:a16="http://schemas.microsoft.com/office/drawing/2014/main" id="{F3D21B45-9115-A604-071F-8C01D3A2DBB5}"/>
              </a:ext>
            </a:extLst>
          </p:cNvPr>
          <p:cNvSpPr txBox="1"/>
          <p:nvPr/>
        </p:nvSpPr>
        <p:spPr>
          <a:xfrm>
            <a:off x="8101392" y="2899432"/>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
        <p:nvSpPr>
          <p:cNvPr id="106" name="TextBox 105">
            <a:extLst>
              <a:ext uri="{FF2B5EF4-FFF2-40B4-BE49-F238E27FC236}">
                <a16:creationId xmlns:a16="http://schemas.microsoft.com/office/drawing/2014/main" id="{5A7FB5F1-25BD-2809-A129-739AA0E119F0}"/>
              </a:ext>
            </a:extLst>
          </p:cNvPr>
          <p:cNvSpPr txBox="1"/>
          <p:nvPr/>
        </p:nvSpPr>
        <p:spPr>
          <a:xfrm>
            <a:off x="8289870" y="1077142"/>
            <a:ext cx="2522723" cy="276999"/>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12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Planting</a:t>
            </a:r>
          </a:p>
        </p:txBody>
      </p:sp>
      <p:sp>
        <p:nvSpPr>
          <p:cNvPr id="107" name="TextBox 106">
            <a:extLst>
              <a:ext uri="{FF2B5EF4-FFF2-40B4-BE49-F238E27FC236}">
                <a16:creationId xmlns:a16="http://schemas.microsoft.com/office/drawing/2014/main" id="{961AD0A0-B613-447A-151C-FCDB7A911543}"/>
              </a:ext>
            </a:extLst>
          </p:cNvPr>
          <p:cNvSpPr txBox="1"/>
          <p:nvPr/>
        </p:nvSpPr>
        <p:spPr>
          <a:xfrm>
            <a:off x="8361546" y="1321414"/>
            <a:ext cx="2116502" cy="923330"/>
          </a:xfrm>
          <a:prstGeom prst="rect">
            <a:avLst/>
          </a:prstGeom>
          <a:noFill/>
        </p:spPr>
        <p:txBody>
          <a:bodyPr wrap="square" rtlCol="0">
            <a:spAutoFit/>
          </a:bodyPr>
          <a:lstStyle/>
          <a:p>
            <a:r>
              <a:rPr lang="en-US" sz="900" dirty="0">
                <a:solidFill>
                  <a:srgbClr val="5D8E75"/>
                </a:solidFill>
                <a:latin typeface="Arial" panose="020B0604020202020204" pitchFamily="34" charset="0"/>
                <a:cs typeface="Arial" panose="020B0604020202020204" pitchFamily="34" charset="0"/>
              </a:rPr>
              <a:t>Sonoran Desert Club members participated in adding host plants like milkweed to provide a habitat on campus for the endangered monarch butterflies and be able to attract and support pollinators.</a:t>
            </a:r>
          </a:p>
        </p:txBody>
      </p:sp>
    </p:spTree>
    <p:extLst>
      <p:ext uri="{BB962C8B-B14F-4D97-AF65-F5344CB8AC3E}">
        <p14:creationId xmlns:p14="http://schemas.microsoft.com/office/powerpoint/2010/main" val="1202062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950759" y="1169307"/>
            <a:ext cx="2853690" cy="5378897"/>
          </a:xfrm>
          <a:prstGeom prst="roundRect">
            <a:avLst>
              <a:gd name="adj" fmla="val 852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4370784" y="1169306"/>
            <a:ext cx="2853690" cy="5378897"/>
          </a:xfrm>
          <a:prstGeom prst="roundRect">
            <a:avLst>
              <a:gd name="adj" fmla="val 9162"/>
            </a:avLst>
          </a:prstGeom>
          <a:solidFill>
            <a:srgbClr val="5D8E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WHAT TO DO – AT TOAD HALL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950759"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1853115"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1864772"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1567654" y="1816968"/>
            <a:ext cx="725378" cy="184666"/>
          </a:xfrm>
          <a:prstGeom prst="rect">
            <a:avLst/>
          </a:prstGeom>
          <a:noFill/>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2828030"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22917"/>
            </a:xfrm>
            <a:prstGeom prst="rect">
              <a:avLst/>
            </a:prstGeom>
            <a:noFill/>
            <a:ln>
              <a:noFill/>
            </a:ln>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2222396"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1048077"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9510" y="1359817"/>
            <a:ext cx="512382" cy="341588"/>
          </a:xfrm>
          <a:prstGeom prst="rect">
            <a:avLst/>
          </a:prstGeom>
        </p:spPr>
      </p:pic>
      <p:cxnSp>
        <p:nvCxnSpPr>
          <p:cNvPr id="16" name="Straight Connector 15">
            <a:extLst>
              <a:ext uri="{FF2B5EF4-FFF2-40B4-BE49-F238E27FC236}">
                <a16:creationId xmlns:a16="http://schemas.microsoft.com/office/drawing/2014/main" id="{E47B95DC-D191-2F90-46FC-00FC7A3743FD}"/>
              </a:ext>
            </a:extLst>
          </p:cNvPr>
          <p:cNvCxnSpPr>
            <a:cxnSpLocks/>
          </p:cNvCxnSpPr>
          <p:nvPr/>
        </p:nvCxnSpPr>
        <p:spPr>
          <a:xfrm>
            <a:off x="1677063" y="1984822"/>
            <a:ext cx="507612" cy="0"/>
          </a:xfrm>
          <a:prstGeom prst="line">
            <a:avLst/>
          </a:prstGeom>
          <a:ln w="12700">
            <a:solidFill>
              <a:srgbClr val="C26553"/>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53F5491B-214D-FF9A-8D0F-E38291CA0F1C}"/>
              </a:ext>
            </a:extLst>
          </p:cNvPr>
          <p:cNvSpPr/>
          <p:nvPr/>
        </p:nvSpPr>
        <p:spPr>
          <a:xfrm>
            <a:off x="950758"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Graphic 96" descr="Caret Left with solid fill">
            <a:extLst>
              <a:ext uri="{FF2B5EF4-FFF2-40B4-BE49-F238E27FC236}">
                <a16:creationId xmlns:a16="http://schemas.microsoft.com/office/drawing/2014/main" id="{79EDB681-9480-685A-2113-6A8BE7BC02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1387" y="4731330"/>
            <a:ext cx="208636" cy="208636"/>
          </a:xfrm>
          <a:prstGeom prst="rect">
            <a:avLst/>
          </a:prstGeom>
          <a:effectLst>
            <a:outerShdw blurRad="108916" sx="102000" sy="102000" algn="ctr" rotWithShape="0">
              <a:srgbClr val="FDF7E9">
                <a:alpha val="80000"/>
              </a:srgbClr>
            </a:outerShdw>
          </a:effectLst>
        </p:spPr>
      </p:pic>
      <p:pic>
        <p:nvPicPr>
          <p:cNvPr id="98" name="Graphic 97" descr="Caret Right with solid fill">
            <a:extLst>
              <a:ext uri="{FF2B5EF4-FFF2-40B4-BE49-F238E27FC236}">
                <a16:creationId xmlns:a16="http://schemas.microsoft.com/office/drawing/2014/main" id="{54CC60B0-4AD1-2B31-871D-DA89E7922E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46877" y="4731330"/>
            <a:ext cx="208636" cy="208636"/>
          </a:xfrm>
          <a:prstGeom prst="rect">
            <a:avLst/>
          </a:prstGeom>
          <a:effectLst>
            <a:outerShdw blurRad="108916" sx="102000" sy="102000" algn="ctr" rotWithShape="0">
              <a:srgbClr val="FDF7E9">
                <a:alpha val="80000"/>
              </a:srgbClr>
            </a:outerShdw>
          </a:effectLst>
        </p:spPr>
      </p:pic>
      <p:sp>
        <p:nvSpPr>
          <p:cNvPr id="99" name="Oval 98">
            <a:extLst>
              <a:ext uri="{FF2B5EF4-FFF2-40B4-BE49-F238E27FC236}">
                <a16:creationId xmlns:a16="http://schemas.microsoft.com/office/drawing/2014/main" id="{D4504AB1-C1D6-973F-EEBB-BC601AFCDE95}"/>
              </a:ext>
            </a:extLst>
          </p:cNvPr>
          <p:cNvSpPr/>
          <p:nvPr/>
        </p:nvSpPr>
        <p:spPr>
          <a:xfrm>
            <a:off x="1901600" y="4798580"/>
            <a:ext cx="76563" cy="76563"/>
          </a:xfrm>
          <a:prstGeom prst="ellipse">
            <a:avLst/>
          </a:prstGeom>
          <a:solidFill>
            <a:srgbClr val="FDF7E9"/>
          </a:solidFill>
          <a:ln>
            <a:no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643541D-7811-CF0B-A7D0-7D99B6B8A072}"/>
              </a:ext>
            </a:extLst>
          </p:cNvPr>
          <p:cNvSpPr/>
          <p:nvPr/>
        </p:nvSpPr>
        <p:spPr>
          <a:xfrm>
            <a:off x="2187066" y="4798580"/>
            <a:ext cx="76563" cy="76563"/>
          </a:xfrm>
          <a:prstGeom prst="ellipse">
            <a:avLst/>
          </a:prstGeom>
          <a:noFill/>
          <a:ln w="1270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90D9917-6005-E3EC-A599-2E6EA0A736D5}"/>
              </a:ext>
            </a:extLst>
          </p:cNvPr>
          <p:cNvSpPr/>
          <p:nvPr/>
        </p:nvSpPr>
        <p:spPr>
          <a:xfrm>
            <a:off x="2472532" y="4798580"/>
            <a:ext cx="76563" cy="76563"/>
          </a:xfrm>
          <a:prstGeom prst="ellipse">
            <a:avLst/>
          </a:prstGeom>
          <a:noFill/>
          <a:ln w="1270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7DEE8C2-468F-DFB2-837D-54BC1D3F3827}"/>
              </a:ext>
            </a:extLst>
          </p:cNvPr>
          <p:cNvSpPr/>
          <p:nvPr/>
        </p:nvSpPr>
        <p:spPr>
          <a:xfrm>
            <a:off x="2757999" y="4798580"/>
            <a:ext cx="76563" cy="76563"/>
          </a:xfrm>
          <a:prstGeom prst="ellipse">
            <a:avLst/>
          </a:prstGeom>
          <a:noFill/>
          <a:ln w="1270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a:extLst>
              <a:ext uri="{FF2B5EF4-FFF2-40B4-BE49-F238E27FC236}">
                <a16:creationId xmlns:a16="http://schemas.microsoft.com/office/drawing/2014/main" id="{86C6B42C-B6F6-BC5A-625A-75F55C974F8C}"/>
              </a:ext>
            </a:extLst>
          </p:cNvPr>
          <p:cNvSpPr>
            <a:spLocks/>
          </p:cNvSpPr>
          <p:nvPr/>
        </p:nvSpPr>
        <p:spPr>
          <a:xfrm rot="5400000">
            <a:off x="1305735" y="2550511"/>
            <a:ext cx="2126981" cy="2036664"/>
          </a:xfrm>
          <a:prstGeom prst="roundRect">
            <a:avLst>
              <a:gd name="adj" fmla="val 10098"/>
            </a:avLst>
          </a:prstGeom>
          <a:blipFill dpi="0" rotWithShape="1">
            <a:blip r:embed="rId11">
              <a:extLst>
                <a:ext uri="{28A0092B-C50C-407E-A947-70E740481C1C}">
                  <a14:useLocalDpi xmlns:a14="http://schemas.microsoft.com/office/drawing/2010/main" val="0"/>
                </a:ext>
              </a:extLst>
            </a:blip>
            <a:srcRect/>
            <a:stretch>
              <a:fillRect l="-10041" t="-242" r="-17566" b="292"/>
            </a:stretch>
          </a:blip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16E77933-D849-D312-1A27-CF584DA398BC}"/>
              </a:ext>
            </a:extLst>
          </p:cNvPr>
          <p:cNvSpPr txBox="1"/>
          <p:nvPr/>
        </p:nvSpPr>
        <p:spPr>
          <a:xfrm>
            <a:off x="1127285" y="5106212"/>
            <a:ext cx="2120493" cy="646331"/>
          </a:xfrm>
          <a:prstGeom prst="rect">
            <a:avLst/>
          </a:prstGeom>
          <a:noFill/>
        </p:spPr>
        <p:txBody>
          <a:bodyPr wrap="square" rtlCol="0">
            <a:spAutoFit/>
          </a:bodyPr>
          <a:lstStyle/>
          <a:p>
            <a:r>
              <a:rPr lang="en-US"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Sonoran Desert Club at Toad Hall</a:t>
            </a:r>
          </a:p>
        </p:txBody>
      </p:sp>
      <p:sp>
        <p:nvSpPr>
          <p:cNvPr id="105" name="TextBox 104">
            <a:extLst>
              <a:ext uri="{FF2B5EF4-FFF2-40B4-BE49-F238E27FC236}">
                <a16:creationId xmlns:a16="http://schemas.microsoft.com/office/drawing/2014/main" id="{B4A066AE-D23D-D529-E298-9CC711707BE7}"/>
              </a:ext>
            </a:extLst>
          </p:cNvPr>
          <p:cNvSpPr txBox="1"/>
          <p:nvPr/>
        </p:nvSpPr>
        <p:spPr>
          <a:xfrm>
            <a:off x="1127285" y="5785542"/>
            <a:ext cx="2496202" cy="646331"/>
          </a:xfrm>
          <a:prstGeom prst="rect">
            <a:avLst/>
          </a:prstGeom>
          <a:noFill/>
        </p:spPr>
        <p:txBody>
          <a:bodyPr wrap="square" rtlCol="0">
            <a:spAutoFit/>
          </a:bodyPr>
          <a:lstStyle/>
          <a:p>
            <a:r>
              <a:rPr lang="en-US" sz="900" dirty="0">
                <a:solidFill>
                  <a:srgbClr val="FDF7E9"/>
                </a:solidFill>
                <a:latin typeface="Arial" panose="020B0604020202020204" pitchFamily="34" charset="0"/>
                <a:cs typeface="Arial" panose="020B0604020202020204" pitchFamily="34" charset="0"/>
              </a:rPr>
              <a:t>One of CNUW’s six exhibits, Toad Hall is home to a collection of different native wildlife species including Gila Monsters, Desert Tortoises, Toads, Snakes, and many more.</a:t>
            </a:r>
          </a:p>
        </p:txBody>
      </p:sp>
      <p:sp>
        <p:nvSpPr>
          <p:cNvPr id="106" name="TextBox 105">
            <a:extLst>
              <a:ext uri="{FF2B5EF4-FFF2-40B4-BE49-F238E27FC236}">
                <a16:creationId xmlns:a16="http://schemas.microsoft.com/office/drawing/2014/main" id="{CDE081EA-5BA6-9CC8-D107-A86A8E041DD7}"/>
              </a:ext>
            </a:extLst>
          </p:cNvPr>
          <p:cNvSpPr txBox="1"/>
          <p:nvPr/>
        </p:nvSpPr>
        <p:spPr>
          <a:xfrm>
            <a:off x="4549528" y="1378725"/>
            <a:ext cx="2496202" cy="923330"/>
          </a:xfrm>
          <a:prstGeom prst="rect">
            <a:avLst/>
          </a:prstGeom>
          <a:noFill/>
        </p:spPr>
        <p:txBody>
          <a:bodyPr wrap="square" rtlCol="0">
            <a:spAutoFit/>
          </a:bodyPr>
          <a:lstStyle/>
          <a:p>
            <a:r>
              <a:rPr lang="en-US" sz="900" dirty="0">
                <a:solidFill>
                  <a:srgbClr val="FDF7E9"/>
                </a:solidFill>
                <a:latin typeface="Arial" panose="020B0604020202020204" pitchFamily="34" charset="0"/>
                <a:cs typeface="Arial" panose="020B0604020202020204" pitchFamily="34" charset="0"/>
              </a:rPr>
              <a:t>With partnerships with CNUW, Sonoran Desert Club members have the opportunity to share their passion with wildlife, especially animals, to fellow students and community members of all ages by creating interactive table stations during Open House days.</a:t>
            </a:r>
          </a:p>
        </p:txBody>
      </p:sp>
      <p:sp>
        <p:nvSpPr>
          <p:cNvPr id="107" name="TextBox 106">
            <a:extLst>
              <a:ext uri="{FF2B5EF4-FFF2-40B4-BE49-F238E27FC236}">
                <a16:creationId xmlns:a16="http://schemas.microsoft.com/office/drawing/2014/main" id="{EB58BF6C-C4B1-A570-01B8-FC82A3CA4B9D}"/>
              </a:ext>
            </a:extLst>
          </p:cNvPr>
          <p:cNvSpPr txBox="1"/>
          <p:nvPr/>
        </p:nvSpPr>
        <p:spPr>
          <a:xfrm>
            <a:off x="4737382" y="2595682"/>
            <a:ext cx="2120493" cy="338554"/>
          </a:xfrm>
          <a:prstGeom prst="rect">
            <a:avLst/>
          </a:prstGeom>
          <a:noFill/>
        </p:spPr>
        <p:txBody>
          <a:bodyPr wrap="square" rtlCol="0">
            <a:spAutoFit/>
          </a:bodyPr>
          <a:lstStyle/>
          <a:p>
            <a:pPr algn="ctr"/>
            <a:r>
              <a:rPr lang="en-US" sz="1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Table Station Types</a:t>
            </a:r>
          </a:p>
        </p:txBody>
      </p:sp>
      <p:graphicFrame>
        <p:nvGraphicFramePr>
          <p:cNvPr id="110" name="Table 109">
            <a:extLst>
              <a:ext uri="{FF2B5EF4-FFF2-40B4-BE49-F238E27FC236}">
                <a16:creationId xmlns:a16="http://schemas.microsoft.com/office/drawing/2014/main" id="{D781046A-9019-3AA0-F0E7-651381CE47F7}"/>
              </a:ext>
            </a:extLst>
          </p:cNvPr>
          <p:cNvGraphicFramePr>
            <a:graphicFrameLocks noGrp="1"/>
          </p:cNvGraphicFramePr>
          <p:nvPr>
            <p:extLst>
              <p:ext uri="{D42A27DB-BD31-4B8C-83A1-F6EECF244321}">
                <p14:modId xmlns:p14="http://schemas.microsoft.com/office/powerpoint/2010/main" val="2237454807"/>
              </p:ext>
            </p:extLst>
          </p:nvPr>
        </p:nvGraphicFramePr>
        <p:xfrm>
          <a:off x="4599629" y="3171544"/>
          <a:ext cx="5119839" cy="2869020"/>
        </p:xfrm>
        <a:graphic>
          <a:graphicData uri="http://schemas.openxmlformats.org/drawingml/2006/table">
            <a:tbl>
              <a:tblPr firstRow="1" bandRow="1">
                <a:tableStyleId>{F2DE63D5-997A-4646-A377-4702673A728D}</a:tableStyleId>
              </a:tblPr>
              <a:tblGrid>
                <a:gridCol w="1034256">
                  <a:extLst>
                    <a:ext uri="{9D8B030D-6E8A-4147-A177-3AD203B41FA5}">
                      <a16:colId xmlns:a16="http://schemas.microsoft.com/office/drawing/2014/main" val="2727684977"/>
                    </a:ext>
                  </a:extLst>
                </a:gridCol>
                <a:gridCol w="1193103">
                  <a:extLst>
                    <a:ext uri="{9D8B030D-6E8A-4147-A177-3AD203B41FA5}">
                      <a16:colId xmlns:a16="http://schemas.microsoft.com/office/drawing/2014/main" val="725181709"/>
                    </a:ext>
                  </a:extLst>
                </a:gridCol>
                <a:gridCol w="1612519">
                  <a:extLst>
                    <a:ext uri="{9D8B030D-6E8A-4147-A177-3AD203B41FA5}">
                      <a16:colId xmlns:a16="http://schemas.microsoft.com/office/drawing/2014/main" val="1591604562"/>
                    </a:ext>
                  </a:extLst>
                </a:gridCol>
                <a:gridCol w="1279961">
                  <a:extLst>
                    <a:ext uri="{9D8B030D-6E8A-4147-A177-3AD203B41FA5}">
                      <a16:colId xmlns:a16="http://schemas.microsoft.com/office/drawing/2014/main" val="2823796153"/>
                    </a:ext>
                  </a:extLst>
                </a:gridCol>
              </a:tblGrid>
              <a:tr h="185633">
                <a:tc>
                  <a:txBody>
                    <a:bodyPr/>
                    <a:lstStyle/>
                    <a:p>
                      <a:endParaRPr lang="en-US" sz="800" dirty="0">
                        <a:solidFill>
                          <a:srgbClr val="5D8E75"/>
                        </a:solidFill>
                      </a:endParaRP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sz="800" dirty="0">
                          <a:solidFill>
                            <a:srgbClr val="5D8E75"/>
                          </a:solidFill>
                        </a:rPr>
                        <a:t>Animal Showcase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sz="800" dirty="0">
                          <a:solidFill>
                            <a:srgbClr val="5D8E75"/>
                          </a:solidFill>
                        </a:rPr>
                        <a:t>Interactive Mini Games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sz="800" dirty="0">
                          <a:solidFill>
                            <a:srgbClr val="5D8E75"/>
                          </a:solidFill>
                        </a:rPr>
                        <a:t>Species Discussions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extLst>
                  <a:ext uri="{0D108BD9-81ED-4DB2-BD59-A6C34878D82A}">
                    <a16:rowId xmlns:a16="http://schemas.microsoft.com/office/drawing/2014/main" val="944023930"/>
                  </a:ext>
                </a:extLst>
              </a:tr>
              <a:tr h="853909">
                <a:tc>
                  <a:txBody>
                    <a:bodyPr/>
                    <a:lstStyle/>
                    <a:p>
                      <a:r>
                        <a:rPr lang="en-US" sz="800" dirty="0">
                          <a:solidFill>
                            <a:srgbClr val="5D8E75"/>
                          </a:solidFill>
                        </a:rPr>
                        <a:t>Description</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sz="800" dirty="0">
                          <a:solidFill>
                            <a:srgbClr val="5D8E75"/>
                          </a:solidFill>
                        </a:rPr>
                        <a:t>Be able to bring out one of Toad Hall’s non-toxic animal residents to help people get to know them more and up close.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sz="800" dirty="0">
                          <a:solidFill>
                            <a:srgbClr val="5D8E75"/>
                          </a:solidFill>
                        </a:rPr>
                        <a:t>Have visitors interact and play a type of mini game where they are able to learn interesting facts about the wildlife.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sz="800" dirty="0">
                          <a:solidFill>
                            <a:srgbClr val="5D8E75"/>
                          </a:solidFill>
                        </a:rPr>
                        <a:t>Talk about and introduce a biodiversity topic you are passionate about that is not present in Toad Hall.</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2768202629"/>
                  </a:ext>
                </a:extLst>
              </a:tr>
              <a:tr h="1801751">
                <a:tc>
                  <a:txBody>
                    <a:bodyPr/>
                    <a:lstStyle/>
                    <a:p>
                      <a:r>
                        <a:rPr lang="en-US" sz="800" dirty="0">
                          <a:solidFill>
                            <a:srgbClr val="5D8E75"/>
                          </a:solidFill>
                        </a:rPr>
                        <a:t>Table Activities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sz="800" dirty="0">
                          <a:solidFill>
                            <a:srgbClr val="5D8E75"/>
                          </a:solidFill>
                        </a:rPr>
                        <a:t>Let people touch and interact with the animal.</a:t>
                      </a:r>
                    </a:p>
                    <a:p>
                      <a:pPr marL="285750" indent="-285750">
                        <a:buFont typeface="Arial" panose="020B0604020202020204" pitchFamily="34" charset="0"/>
                        <a:buChar char="•"/>
                      </a:pPr>
                      <a:r>
                        <a:rPr lang="en-US" sz="800" dirty="0">
                          <a:solidFill>
                            <a:srgbClr val="5D8E75"/>
                          </a:solidFill>
                        </a:rPr>
                        <a:t>Tell interesting facts about the species.</a:t>
                      </a:r>
                    </a:p>
                    <a:p>
                      <a:pPr marL="285750" indent="-285750">
                        <a:buFont typeface="Arial" panose="020B0604020202020204" pitchFamily="34" charset="0"/>
                        <a:buChar char="•"/>
                      </a:pPr>
                      <a:r>
                        <a:rPr lang="en-US" sz="800" dirty="0">
                          <a:solidFill>
                            <a:srgbClr val="5D8E75"/>
                          </a:solidFill>
                        </a:rPr>
                        <a:t>Tell interesting stories of what the animal does on normal days at CNUW</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sz="800" dirty="0">
                          <a:solidFill>
                            <a:srgbClr val="5D8E75"/>
                          </a:solidFill>
                        </a:rPr>
                        <a:t>Guessing game activities to foster analytical thinking for a deeper understanding of wildlife.</a:t>
                      </a:r>
                    </a:p>
                    <a:p>
                      <a:pPr marL="285750" indent="-285750">
                        <a:buFont typeface="Arial" panose="020B0604020202020204" pitchFamily="34" charset="0"/>
                        <a:buChar char="•"/>
                      </a:pPr>
                      <a:r>
                        <a:rPr lang="en-US" sz="800" dirty="0">
                          <a:solidFill>
                            <a:srgbClr val="5D8E75"/>
                          </a:solidFill>
                        </a:rPr>
                        <a:t>Games that focus on the mundane aspects of life to allow visitors to relate and grasp the topic more.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sz="800" dirty="0">
                          <a:solidFill>
                            <a:srgbClr val="5D8E75"/>
                          </a:solidFill>
                        </a:rPr>
                        <a:t>Present visual graphics, samples, or anything relevant to help people visualize your topic.</a:t>
                      </a:r>
                    </a:p>
                    <a:p>
                      <a:pPr marL="285750" indent="-285750">
                        <a:buFont typeface="Arial" panose="020B0604020202020204" pitchFamily="34" charset="0"/>
                        <a:buChar char="•"/>
                      </a:pPr>
                      <a:r>
                        <a:rPr lang="en-US" sz="800" dirty="0">
                          <a:solidFill>
                            <a:srgbClr val="5D8E75"/>
                          </a:solidFill>
                        </a:rPr>
                        <a:t>Make interesting discussions that explain why your topic is interesting and important.</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1995625368"/>
                  </a:ext>
                </a:extLst>
              </a:tr>
            </a:tbl>
          </a:graphicData>
        </a:graphic>
      </p:graphicFrame>
      <p:sp>
        <p:nvSpPr>
          <p:cNvPr id="125" name="Rectangle 124">
            <a:extLst>
              <a:ext uri="{FF2B5EF4-FFF2-40B4-BE49-F238E27FC236}">
                <a16:creationId xmlns:a16="http://schemas.microsoft.com/office/drawing/2014/main" id="{BB587B89-41CF-3D23-30E1-CE6C334C2B27}"/>
              </a:ext>
            </a:extLst>
          </p:cNvPr>
          <p:cNvSpPr/>
          <p:nvPr/>
        </p:nvSpPr>
        <p:spPr>
          <a:xfrm>
            <a:off x="7234984" y="2595682"/>
            <a:ext cx="3077784" cy="36297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F9804972-9BAB-528E-C297-18FE6BE58712}"/>
              </a:ext>
            </a:extLst>
          </p:cNvPr>
          <p:cNvSpPr/>
          <p:nvPr/>
        </p:nvSpPr>
        <p:spPr>
          <a:xfrm>
            <a:off x="8007156" y="1169307"/>
            <a:ext cx="2853690" cy="2115204"/>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 Same Side Corner Rectangle 113">
            <a:extLst>
              <a:ext uri="{FF2B5EF4-FFF2-40B4-BE49-F238E27FC236}">
                <a16:creationId xmlns:a16="http://schemas.microsoft.com/office/drawing/2014/main" id="{E15DC961-9FA4-F593-1126-A61CD579A1EE}"/>
              </a:ext>
            </a:extLst>
          </p:cNvPr>
          <p:cNvSpPr/>
          <p:nvPr/>
        </p:nvSpPr>
        <p:spPr>
          <a:xfrm>
            <a:off x="8006298" y="1162758"/>
            <a:ext cx="2851524" cy="2121753"/>
          </a:xfrm>
          <a:prstGeom prst="round2SameRect">
            <a:avLst>
              <a:gd name="adj1" fmla="val 9190"/>
              <a:gd name="adj2" fmla="val 9401"/>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 Same Side Corner Rectangle 114">
            <a:extLst>
              <a:ext uri="{FF2B5EF4-FFF2-40B4-BE49-F238E27FC236}">
                <a16:creationId xmlns:a16="http://schemas.microsoft.com/office/drawing/2014/main" id="{41DD7E59-11ED-72EB-70E4-73CA3F1E36B2}"/>
              </a:ext>
            </a:extLst>
          </p:cNvPr>
          <p:cNvSpPr/>
          <p:nvPr/>
        </p:nvSpPr>
        <p:spPr>
          <a:xfrm>
            <a:off x="8012782" y="2419642"/>
            <a:ext cx="2851524" cy="864869"/>
          </a:xfrm>
          <a:prstGeom prst="round2SameRect">
            <a:avLst>
              <a:gd name="adj1" fmla="val 0"/>
              <a:gd name="adj2" fmla="val 23437"/>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descr="A black background with a black square&#10;&#10;Description automatically generated with medium confidence">
            <a:extLst>
              <a:ext uri="{FF2B5EF4-FFF2-40B4-BE49-F238E27FC236}">
                <a16:creationId xmlns:a16="http://schemas.microsoft.com/office/drawing/2014/main" id="{5F3384F2-4721-B4BA-5F84-16F7DAE0D256}"/>
              </a:ext>
            </a:extLst>
          </p:cNvPr>
          <p:cNvPicPr>
            <a:picLocks noChangeAspect="1"/>
          </p:cNvPicPr>
          <p:nvPr/>
        </p:nvPicPr>
        <p:blipFill>
          <a:blip r:embed="rId12"/>
          <a:stretch>
            <a:fillRect/>
          </a:stretch>
        </p:blipFill>
        <p:spPr>
          <a:xfrm flipH="1">
            <a:off x="8434430" y="2868379"/>
            <a:ext cx="242657" cy="242657"/>
          </a:xfrm>
          <a:prstGeom prst="rect">
            <a:avLst/>
          </a:prstGeom>
        </p:spPr>
      </p:pic>
      <p:pic>
        <p:nvPicPr>
          <p:cNvPr id="118" name="Picture 117" descr="A black background with a black square&#10;&#10;Description automatically generated with medium confidence">
            <a:extLst>
              <a:ext uri="{FF2B5EF4-FFF2-40B4-BE49-F238E27FC236}">
                <a16:creationId xmlns:a16="http://schemas.microsoft.com/office/drawing/2014/main" id="{92179EB8-5DBF-CFA5-C410-55A8CEE6F50C}"/>
              </a:ext>
            </a:extLst>
          </p:cNvPr>
          <p:cNvPicPr>
            <a:picLocks noChangeAspect="1"/>
          </p:cNvPicPr>
          <p:nvPr/>
        </p:nvPicPr>
        <p:blipFill>
          <a:blip r:embed="rId13"/>
          <a:stretch>
            <a:fillRect/>
          </a:stretch>
        </p:blipFill>
        <p:spPr>
          <a:xfrm flipH="1">
            <a:off x="8191681" y="2904630"/>
            <a:ext cx="170157" cy="170157"/>
          </a:xfrm>
          <a:prstGeom prst="rect">
            <a:avLst/>
          </a:prstGeom>
        </p:spPr>
      </p:pic>
      <p:sp>
        <p:nvSpPr>
          <p:cNvPr id="119" name="TextBox 118">
            <a:extLst>
              <a:ext uri="{FF2B5EF4-FFF2-40B4-BE49-F238E27FC236}">
                <a16:creationId xmlns:a16="http://schemas.microsoft.com/office/drawing/2014/main" id="{C9AC4680-0893-3F38-6E52-780A813036DA}"/>
              </a:ext>
            </a:extLst>
          </p:cNvPr>
          <p:cNvSpPr txBox="1"/>
          <p:nvPr/>
        </p:nvSpPr>
        <p:spPr>
          <a:xfrm>
            <a:off x="8101392" y="2559528"/>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
        <p:nvSpPr>
          <p:cNvPr id="122" name="TextBox 121">
            <a:extLst>
              <a:ext uri="{FF2B5EF4-FFF2-40B4-BE49-F238E27FC236}">
                <a16:creationId xmlns:a16="http://schemas.microsoft.com/office/drawing/2014/main" id="{54125283-D588-64DB-D842-726DDEDBF527}"/>
              </a:ext>
            </a:extLst>
          </p:cNvPr>
          <p:cNvSpPr txBox="1"/>
          <p:nvPr/>
        </p:nvSpPr>
        <p:spPr>
          <a:xfrm>
            <a:off x="8378297" y="1215679"/>
            <a:ext cx="2120493" cy="584775"/>
          </a:xfrm>
          <a:prstGeom prst="rect">
            <a:avLst/>
          </a:prstGeom>
          <a:noFill/>
        </p:spPr>
        <p:txBody>
          <a:bodyPr wrap="square" rtlCol="0">
            <a:spAutoFit/>
          </a:bodyPr>
          <a:lstStyle/>
          <a:p>
            <a:pPr algn="ctr"/>
            <a:r>
              <a:rPr lang="en-US" sz="1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Interested in presenting?</a:t>
            </a:r>
          </a:p>
        </p:txBody>
      </p:sp>
      <p:sp>
        <p:nvSpPr>
          <p:cNvPr id="123" name="Rounded Rectangle 122">
            <a:extLst>
              <a:ext uri="{FF2B5EF4-FFF2-40B4-BE49-F238E27FC236}">
                <a16:creationId xmlns:a16="http://schemas.microsoft.com/office/drawing/2014/main" id="{20AC43AE-EC0E-2B93-AE2F-D17ED237F2E4}"/>
              </a:ext>
            </a:extLst>
          </p:cNvPr>
          <p:cNvSpPr>
            <a:spLocks/>
          </p:cNvSpPr>
          <p:nvPr/>
        </p:nvSpPr>
        <p:spPr>
          <a:xfrm>
            <a:off x="8998569" y="1855336"/>
            <a:ext cx="864102" cy="295335"/>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rgbClr val="F4D68F"/>
              </a:solidFill>
            </a:endParaRPr>
          </a:p>
        </p:txBody>
      </p:sp>
      <p:sp>
        <p:nvSpPr>
          <p:cNvPr id="124" name="TextBox 123">
            <a:extLst>
              <a:ext uri="{FF2B5EF4-FFF2-40B4-BE49-F238E27FC236}">
                <a16:creationId xmlns:a16="http://schemas.microsoft.com/office/drawing/2014/main" id="{180566A4-B92D-D8C0-193C-286FABDF5C58}"/>
              </a:ext>
            </a:extLst>
          </p:cNvPr>
          <p:cNvSpPr txBox="1"/>
          <p:nvPr/>
        </p:nvSpPr>
        <p:spPr>
          <a:xfrm>
            <a:off x="9049550" y="1877152"/>
            <a:ext cx="762140" cy="246221"/>
          </a:xfrm>
          <a:prstGeom prst="rect">
            <a:avLst/>
          </a:prstGeom>
          <a:noFill/>
        </p:spPr>
        <p:txBody>
          <a:bodyPr wrap="square" rtlCol="0">
            <a:spAutoFit/>
          </a:bodyPr>
          <a:lstStyle/>
          <a:p>
            <a:pPr algn="ctr"/>
            <a:r>
              <a:rPr lang="en-US" sz="1000" b="1" dirty="0">
                <a:solidFill>
                  <a:srgbClr val="FDF7E9"/>
                </a:solidFill>
                <a:effectLst/>
                <a:latin typeface="Arial" panose="020B0604020202020204" pitchFamily="34" charset="0"/>
                <a:cs typeface="Arial" panose="020B0604020202020204" pitchFamily="34" charset="0"/>
              </a:rPr>
              <a:t>SIGN UP</a:t>
            </a:r>
          </a:p>
        </p:txBody>
      </p:sp>
    </p:spTree>
    <p:extLst>
      <p:ext uri="{BB962C8B-B14F-4D97-AF65-F5344CB8AC3E}">
        <p14:creationId xmlns:p14="http://schemas.microsoft.com/office/powerpoint/2010/main" val="305490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66429CA-6D9D-A938-7C7C-60BDDAEE3478}"/>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88648778-2625-D2A0-1C06-142F6F9228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BE7D3260-8662-52F0-4DAF-5F071E567974}"/>
              </a:ext>
            </a:extLst>
          </p:cNvPr>
          <p:cNvSpPr txBox="1"/>
          <p:nvPr/>
        </p:nvSpPr>
        <p:spPr>
          <a:xfrm>
            <a:off x="1399302" y="508207"/>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SONORAN DESERT CLUB @ SCC</a:t>
            </a:r>
          </a:p>
        </p:txBody>
      </p:sp>
      <p:pic>
        <p:nvPicPr>
          <p:cNvPr id="8" name="Graphic 7">
            <a:extLst>
              <a:ext uri="{FF2B5EF4-FFF2-40B4-BE49-F238E27FC236}">
                <a16:creationId xmlns:a16="http://schemas.microsoft.com/office/drawing/2014/main" id="{9192A281-B9C0-AE20-85C5-ECBD21AC6E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160" y="1987990"/>
            <a:ext cx="5209128" cy="3472752"/>
          </a:xfrm>
          <a:prstGeom prst="rect">
            <a:avLst/>
          </a:prstGeom>
        </p:spPr>
      </p:pic>
      <p:sp>
        <p:nvSpPr>
          <p:cNvPr id="9" name="TextBox 8">
            <a:extLst>
              <a:ext uri="{FF2B5EF4-FFF2-40B4-BE49-F238E27FC236}">
                <a16:creationId xmlns:a16="http://schemas.microsoft.com/office/drawing/2014/main" id="{C4AFC7EF-7156-723C-D831-ED679EC942F4}"/>
              </a:ext>
            </a:extLst>
          </p:cNvPr>
          <p:cNvSpPr txBox="1"/>
          <p:nvPr/>
        </p:nvSpPr>
        <p:spPr>
          <a:xfrm>
            <a:off x="6239435" y="2653667"/>
            <a:ext cx="5209309" cy="2862322"/>
          </a:xfrm>
          <a:prstGeom prst="rect">
            <a:avLst/>
          </a:prstGeom>
          <a:noFill/>
        </p:spPr>
        <p:txBody>
          <a:bodyPr wrap="square" rtlCol="0">
            <a:spAutoFit/>
          </a:bodyPr>
          <a:lstStyle/>
          <a:p>
            <a:r>
              <a:rPr lang="en-US" sz="3000" b="1" dirty="0">
                <a:solidFill>
                  <a:srgbClr val="2A242F"/>
                </a:solidFill>
                <a:latin typeface="Arial Rounded MT Bold" panose="020F0704030504030204" pitchFamily="34" charset="77"/>
                <a:cs typeface="Jumble" panose="020F0502020204030204" pitchFamily="34" charset="0"/>
              </a:rPr>
              <a:t>To promote the Sonoran Desert Club activities, gain more members, and share updated information with current members.</a:t>
            </a:r>
          </a:p>
        </p:txBody>
      </p:sp>
      <p:sp>
        <p:nvSpPr>
          <p:cNvPr id="10" name="Rounded Rectangle 9">
            <a:extLst>
              <a:ext uri="{FF2B5EF4-FFF2-40B4-BE49-F238E27FC236}">
                <a16:creationId xmlns:a16="http://schemas.microsoft.com/office/drawing/2014/main" id="{3D5C2DCE-C289-2249-2070-0ABB9CD16EA8}"/>
              </a:ext>
            </a:extLst>
          </p:cNvPr>
          <p:cNvSpPr/>
          <p:nvPr/>
        </p:nvSpPr>
        <p:spPr>
          <a:xfrm>
            <a:off x="6361488" y="2229331"/>
            <a:ext cx="2864958" cy="436042"/>
          </a:xfrm>
          <a:prstGeom prst="roundRect">
            <a:avLst>
              <a:gd name="adj" fmla="val 36844"/>
            </a:avLst>
          </a:prstGeom>
          <a:solidFill>
            <a:srgbClr val="2A24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A242F"/>
              </a:solidFill>
            </a:endParaRPr>
          </a:p>
        </p:txBody>
      </p:sp>
      <p:sp>
        <p:nvSpPr>
          <p:cNvPr id="11" name="TextBox 10">
            <a:extLst>
              <a:ext uri="{FF2B5EF4-FFF2-40B4-BE49-F238E27FC236}">
                <a16:creationId xmlns:a16="http://schemas.microsoft.com/office/drawing/2014/main" id="{FFA3B8EB-6F87-37F6-C982-46442506BE3F}"/>
              </a:ext>
            </a:extLst>
          </p:cNvPr>
          <p:cNvSpPr txBox="1"/>
          <p:nvPr/>
        </p:nvSpPr>
        <p:spPr>
          <a:xfrm>
            <a:off x="6452759" y="2287611"/>
            <a:ext cx="2682415" cy="307777"/>
          </a:xfrm>
          <a:prstGeom prst="rect">
            <a:avLst/>
          </a:prstGeom>
          <a:noFill/>
        </p:spPr>
        <p:txBody>
          <a:bodyPr wrap="square" rtlCol="0">
            <a:spAutoFit/>
          </a:bodyPr>
          <a:lstStyle/>
          <a:p>
            <a:pPr algn="ctr"/>
            <a:r>
              <a:rPr lang="en-US" sz="1400" b="1" dirty="0">
                <a:solidFill>
                  <a:srgbClr val="FDF7E9"/>
                </a:solidFill>
                <a:latin typeface="Arial" panose="020B0604020202020204" pitchFamily="34" charset="0"/>
                <a:cs typeface="Arial" panose="020B0604020202020204" pitchFamily="34" charset="0"/>
              </a:rPr>
              <a:t>PURPOSE OF THE WEBSITE:</a:t>
            </a:r>
          </a:p>
        </p:txBody>
      </p:sp>
    </p:spTree>
    <p:extLst>
      <p:ext uri="{BB962C8B-B14F-4D97-AF65-F5344CB8AC3E}">
        <p14:creationId xmlns:p14="http://schemas.microsoft.com/office/powerpoint/2010/main" val="419963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3108951" y="1169307"/>
            <a:ext cx="2853690" cy="5378897"/>
          </a:xfrm>
          <a:prstGeom prst="roundRect">
            <a:avLst>
              <a:gd name="adj" fmla="val 8521"/>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6528976" y="1169306"/>
            <a:ext cx="2853690" cy="5378897"/>
          </a:xfrm>
          <a:prstGeom prst="roundRect">
            <a:avLst>
              <a:gd name="adj" fmla="val 9162"/>
            </a:avLst>
          </a:prstGeom>
          <a:solidFill>
            <a:srgbClr val="F4D6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CONNECT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3108951"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4011307"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4022964"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3725846" y="1816968"/>
            <a:ext cx="725378"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4986222"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22917"/>
            </a:xfrm>
            <a:prstGeom prst="rect">
              <a:avLst/>
            </a:prstGeom>
            <a:noFill/>
            <a:ln>
              <a:noFill/>
            </a:ln>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4380588" y="1816968"/>
            <a:ext cx="605634" cy="184666"/>
          </a:xfrm>
          <a:prstGeom prst="rect">
            <a:avLst/>
          </a:prstGeom>
          <a:noFill/>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3206269"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702" y="1359817"/>
            <a:ext cx="512382" cy="341588"/>
          </a:xfrm>
          <a:prstGeom prst="rect">
            <a:avLst/>
          </a:prstGeom>
        </p:spPr>
      </p:pic>
      <p:cxnSp>
        <p:nvCxnSpPr>
          <p:cNvPr id="16" name="Straight Connector 15">
            <a:extLst>
              <a:ext uri="{FF2B5EF4-FFF2-40B4-BE49-F238E27FC236}">
                <a16:creationId xmlns:a16="http://schemas.microsoft.com/office/drawing/2014/main" id="{E47B95DC-D191-2F90-46FC-00FC7A3743FD}"/>
              </a:ext>
            </a:extLst>
          </p:cNvPr>
          <p:cNvCxnSpPr>
            <a:cxnSpLocks/>
          </p:cNvCxnSpPr>
          <p:nvPr/>
        </p:nvCxnSpPr>
        <p:spPr>
          <a:xfrm>
            <a:off x="4478610" y="1984822"/>
            <a:ext cx="410190" cy="0"/>
          </a:xfrm>
          <a:prstGeom prst="line">
            <a:avLst/>
          </a:prstGeom>
          <a:ln w="12700">
            <a:solidFill>
              <a:srgbClr val="C26553"/>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53F5491B-214D-FF9A-8D0F-E38291CA0F1C}"/>
              </a:ext>
            </a:extLst>
          </p:cNvPr>
          <p:cNvSpPr/>
          <p:nvPr/>
        </p:nvSpPr>
        <p:spPr>
          <a:xfrm>
            <a:off x="3108950"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988FF80B-83E6-C7AF-ED49-6D59AA5B409A}"/>
              </a:ext>
            </a:extLst>
          </p:cNvPr>
          <p:cNvSpPr>
            <a:spLocks/>
          </p:cNvSpPr>
          <p:nvPr/>
        </p:nvSpPr>
        <p:spPr>
          <a:xfrm>
            <a:off x="3377624" y="2492528"/>
            <a:ext cx="2274057" cy="3922778"/>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descr="A map of a university&#10;&#10;Description automatically generated">
            <a:extLst>
              <a:ext uri="{FF2B5EF4-FFF2-40B4-BE49-F238E27FC236}">
                <a16:creationId xmlns:a16="http://schemas.microsoft.com/office/drawing/2014/main" id="{3FB868C6-9695-F86A-DB86-42A1990903F9}"/>
              </a:ext>
            </a:extLst>
          </p:cNvPr>
          <p:cNvPicPr>
            <a:picLocks noChangeAspect="1"/>
          </p:cNvPicPr>
          <p:nvPr/>
        </p:nvPicPr>
        <p:blipFill>
          <a:blip r:embed="rId7"/>
          <a:stretch>
            <a:fillRect/>
          </a:stretch>
        </p:blipFill>
        <p:spPr>
          <a:xfrm>
            <a:off x="3564382" y="4776089"/>
            <a:ext cx="1900539" cy="1444187"/>
          </a:xfrm>
          <a:prstGeom prst="rect">
            <a:avLst/>
          </a:prstGeom>
        </p:spPr>
      </p:pic>
      <p:sp>
        <p:nvSpPr>
          <p:cNvPr id="94" name="TextBox 93">
            <a:extLst>
              <a:ext uri="{FF2B5EF4-FFF2-40B4-BE49-F238E27FC236}">
                <a16:creationId xmlns:a16="http://schemas.microsoft.com/office/drawing/2014/main" id="{EBC95AEC-BC0C-86CB-F259-D9921F9C8264}"/>
              </a:ext>
            </a:extLst>
          </p:cNvPr>
          <p:cNvSpPr txBox="1"/>
          <p:nvPr/>
        </p:nvSpPr>
        <p:spPr>
          <a:xfrm>
            <a:off x="3498474" y="2647360"/>
            <a:ext cx="2022621" cy="307777"/>
          </a:xfrm>
          <a:prstGeom prst="rect">
            <a:avLst/>
          </a:prstGeom>
          <a:noFill/>
        </p:spPr>
        <p:txBody>
          <a:bodyPr wrap="square" rtlCol="0">
            <a:spAutoFit/>
          </a:bodyPr>
          <a:lstStyle/>
          <a:p>
            <a:r>
              <a:rPr lang="en-US" sz="14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Club Meeting Details</a:t>
            </a:r>
          </a:p>
        </p:txBody>
      </p:sp>
      <p:sp>
        <p:nvSpPr>
          <p:cNvPr id="95" name="TextBox 94">
            <a:extLst>
              <a:ext uri="{FF2B5EF4-FFF2-40B4-BE49-F238E27FC236}">
                <a16:creationId xmlns:a16="http://schemas.microsoft.com/office/drawing/2014/main" id="{0A2E22DC-0235-2739-A952-5361C0FFA0BE}"/>
              </a:ext>
            </a:extLst>
          </p:cNvPr>
          <p:cNvSpPr txBox="1"/>
          <p:nvPr/>
        </p:nvSpPr>
        <p:spPr>
          <a:xfrm>
            <a:off x="3509086" y="2976539"/>
            <a:ext cx="1955835" cy="1892826"/>
          </a:xfrm>
          <a:prstGeom prst="rect">
            <a:avLst/>
          </a:prstGeom>
          <a:noFill/>
        </p:spPr>
        <p:txBody>
          <a:bodyPr wrap="square" rtlCol="0">
            <a:spAutoFit/>
          </a:bodyPr>
          <a:lstStyle/>
          <a:p>
            <a:r>
              <a:rPr lang="en-US" sz="900" b="1" dirty="0">
                <a:solidFill>
                  <a:srgbClr val="2A242F"/>
                </a:solidFill>
                <a:latin typeface="Arial" panose="020B0604020202020204" pitchFamily="34" charset="0"/>
                <a:cs typeface="Arial" panose="020B0604020202020204" pitchFamily="34" charset="0"/>
              </a:rPr>
              <a:t>When:</a:t>
            </a:r>
            <a:r>
              <a:rPr lang="en-US" sz="900" dirty="0">
                <a:solidFill>
                  <a:srgbClr val="2A242F"/>
                </a:solidFill>
                <a:latin typeface="Arial" panose="020B0604020202020204" pitchFamily="34" charset="0"/>
                <a:cs typeface="Arial" panose="020B0604020202020204" pitchFamily="34" charset="0"/>
              </a:rPr>
              <a:t> Every other Monday and Thursday</a:t>
            </a:r>
          </a:p>
          <a:p>
            <a:endParaRPr lang="en-US" sz="900" dirty="0">
              <a:solidFill>
                <a:srgbClr val="2A242F"/>
              </a:solidFill>
              <a:latin typeface="Arial" panose="020B0604020202020204" pitchFamily="34" charset="0"/>
              <a:cs typeface="Arial" panose="020B0604020202020204" pitchFamily="34" charset="0"/>
            </a:endParaRPr>
          </a:p>
          <a:p>
            <a:r>
              <a:rPr lang="en-US" sz="900" b="1" dirty="0">
                <a:solidFill>
                  <a:srgbClr val="2A242F"/>
                </a:solidFill>
                <a:latin typeface="Arial" panose="020B0604020202020204" pitchFamily="34" charset="0"/>
                <a:cs typeface="Arial" panose="020B0604020202020204" pitchFamily="34" charset="0"/>
              </a:rPr>
              <a:t>Time:</a:t>
            </a:r>
            <a:r>
              <a:rPr lang="en-US" sz="900" dirty="0">
                <a:solidFill>
                  <a:srgbClr val="2A242F"/>
                </a:solidFill>
                <a:latin typeface="Arial" panose="020B0604020202020204" pitchFamily="34" charset="0"/>
                <a:cs typeface="Arial" panose="020B0604020202020204" pitchFamily="34" charset="0"/>
              </a:rPr>
              <a:t> 2:00pm to 3:00pm</a:t>
            </a:r>
          </a:p>
          <a:p>
            <a:endParaRPr lang="en-US" sz="900" dirty="0">
              <a:solidFill>
                <a:srgbClr val="2A242F"/>
              </a:solidFill>
              <a:latin typeface="Arial" panose="020B0604020202020204" pitchFamily="34" charset="0"/>
              <a:cs typeface="Arial" panose="020B0604020202020204" pitchFamily="34" charset="0"/>
            </a:endParaRPr>
          </a:p>
          <a:p>
            <a:r>
              <a:rPr lang="en-US" sz="900" b="1" dirty="0">
                <a:solidFill>
                  <a:srgbClr val="2A242F"/>
                </a:solidFill>
                <a:latin typeface="Arial" panose="020B0604020202020204" pitchFamily="34" charset="0"/>
                <a:cs typeface="Arial" panose="020B0604020202020204" pitchFamily="34" charset="0"/>
              </a:rPr>
              <a:t>Location: </a:t>
            </a:r>
          </a:p>
          <a:p>
            <a:r>
              <a:rPr lang="en-US" sz="900" dirty="0">
                <a:solidFill>
                  <a:srgbClr val="2A242F"/>
                </a:solidFill>
                <a:latin typeface="Arial" panose="020B0604020202020204" pitchFamily="34" charset="0"/>
                <a:cs typeface="Arial" panose="020B0604020202020204" pitchFamily="34" charset="0"/>
              </a:rPr>
              <a:t>Hall of Biodiversity Past, </a:t>
            </a:r>
          </a:p>
          <a:p>
            <a:r>
              <a:rPr lang="en-US" sz="900" dirty="0">
                <a:solidFill>
                  <a:srgbClr val="2A242F"/>
                </a:solidFill>
                <a:latin typeface="Arial" panose="020B0604020202020204" pitchFamily="34" charset="0"/>
                <a:cs typeface="Arial" panose="020B0604020202020204" pitchFamily="34" charset="0"/>
              </a:rPr>
              <a:t>Center for Nature and Urban Wildlife Building, </a:t>
            </a:r>
          </a:p>
          <a:p>
            <a:r>
              <a:rPr lang="en-US" sz="900" dirty="0">
                <a:solidFill>
                  <a:srgbClr val="2A242F"/>
                </a:solidFill>
                <a:latin typeface="Arial" panose="020B0604020202020204" pitchFamily="34" charset="0"/>
                <a:cs typeface="Arial" panose="020B0604020202020204" pitchFamily="34" charset="0"/>
              </a:rPr>
              <a:t>Scottsdale Community College</a:t>
            </a:r>
          </a:p>
          <a:p>
            <a:r>
              <a:rPr lang="en-US" sz="900" dirty="0">
                <a:solidFill>
                  <a:srgbClr val="2A242F"/>
                </a:solidFill>
                <a:effectLst/>
                <a:latin typeface="Arial" panose="020B0604020202020204" pitchFamily="34" charset="0"/>
                <a:cs typeface="Arial" panose="020B0604020202020204" pitchFamily="34" charset="0"/>
              </a:rPr>
              <a:t>9000 E Chaparral Rd, Scottsdale, AZ 85256</a:t>
            </a:r>
          </a:p>
          <a:p>
            <a:endParaRPr lang="en-US" sz="900" b="1" dirty="0">
              <a:solidFill>
                <a:srgbClr val="2A242F"/>
              </a:solidFill>
              <a:latin typeface="Arial" panose="020B0604020202020204" pitchFamily="34" charset="0"/>
              <a:cs typeface="Arial" panose="020B0604020202020204" pitchFamily="34" charset="0"/>
            </a:endParaRPr>
          </a:p>
        </p:txBody>
      </p:sp>
      <p:sp>
        <p:nvSpPr>
          <p:cNvPr id="96" name="Rounded Rectangle 95">
            <a:extLst>
              <a:ext uri="{FF2B5EF4-FFF2-40B4-BE49-F238E27FC236}">
                <a16:creationId xmlns:a16="http://schemas.microsoft.com/office/drawing/2014/main" id="{F607F49B-AB69-62DD-F2EC-9925E8A75017}"/>
              </a:ext>
            </a:extLst>
          </p:cNvPr>
          <p:cNvSpPr>
            <a:spLocks/>
          </p:cNvSpPr>
          <p:nvPr/>
        </p:nvSpPr>
        <p:spPr>
          <a:xfrm>
            <a:off x="6823173" y="1404782"/>
            <a:ext cx="2265296" cy="1867853"/>
          </a:xfrm>
          <a:prstGeom prst="roundRect">
            <a:avLst>
              <a:gd name="adj" fmla="val 10098"/>
            </a:avLst>
          </a:prstGeom>
          <a:solidFill>
            <a:srgbClr val="5D8E75"/>
          </a:solidFill>
          <a:ln>
            <a:noFill/>
          </a:ln>
          <a:effectLst>
            <a:outerShdw blurRad="177954" sx="102000" sy="102000" algn="ctr" rotWithShape="0">
              <a:srgbClr val="5D8E75">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B3CB7181-A71B-943B-F362-AA2A1859FC37}"/>
              </a:ext>
            </a:extLst>
          </p:cNvPr>
          <p:cNvSpPr>
            <a:spLocks/>
          </p:cNvSpPr>
          <p:nvPr/>
        </p:nvSpPr>
        <p:spPr>
          <a:xfrm>
            <a:off x="6823173" y="3585365"/>
            <a:ext cx="2274058" cy="18678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6AB73704-BA8C-A8D5-169E-016A1FBE419A}"/>
              </a:ext>
            </a:extLst>
          </p:cNvPr>
          <p:cNvSpPr txBox="1"/>
          <p:nvPr/>
        </p:nvSpPr>
        <p:spPr>
          <a:xfrm>
            <a:off x="6944510" y="3762639"/>
            <a:ext cx="2022621" cy="307777"/>
          </a:xfrm>
          <a:prstGeom prst="rect">
            <a:avLst/>
          </a:prstGeom>
          <a:noFill/>
        </p:spPr>
        <p:txBody>
          <a:bodyPr wrap="square" rtlCol="0">
            <a:spAutoFit/>
          </a:bodyPr>
          <a:lstStyle/>
          <a:p>
            <a:r>
              <a:rPr lang="en-US" sz="14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Social Media</a:t>
            </a:r>
          </a:p>
        </p:txBody>
      </p:sp>
      <p:sp>
        <p:nvSpPr>
          <p:cNvPr id="100" name="TextBox 99">
            <a:extLst>
              <a:ext uri="{FF2B5EF4-FFF2-40B4-BE49-F238E27FC236}">
                <a16:creationId xmlns:a16="http://schemas.microsoft.com/office/drawing/2014/main" id="{DA6ED0EC-A0EC-256A-BB7E-8FFAF56BAD2F}"/>
              </a:ext>
            </a:extLst>
          </p:cNvPr>
          <p:cNvSpPr txBox="1"/>
          <p:nvPr/>
        </p:nvSpPr>
        <p:spPr>
          <a:xfrm>
            <a:off x="6944510" y="1568426"/>
            <a:ext cx="1650313" cy="307777"/>
          </a:xfrm>
          <a:prstGeom prst="rect">
            <a:avLst/>
          </a:prstGeom>
          <a:noFill/>
        </p:spPr>
        <p:txBody>
          <a:bodyPr wrap="square" rtlCol="0">
            <a:spAutoFit/>
          </a:bodyPr>
          <a:lstStyle/>
          <a:p>
            <a:r>
              <a:rPr lang="en-US" sz="14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Contact Person</a:t>
            </a:r>
          </a:p>
        </p:txBody>
      </p:sp>
      <p:sp>
        <p:nvSpPr>
          <p:cNvPr id="101" name="TextBox 100">
            <a:extLst>
              <a:ext uri="{FF2B5EF4-FFF2-40B4-BE49-F238E27FC236}">
                <a16:creationId xmlns:a16="http://schemas.microsoft.com/office/drawing/2014/main" id="{4144B1E5-906A-6310-F432-CA2F2DC8A2F9}"/>
              </a:ext>
            </a:extLst>
          </p:cNvPr>
          <p:cNvSpPr txBox="1"/>
          <p:nvPr/>
        </p:nvSpPr>
        <p:spPr>
          <a:xfrm>
            <a:off x="6944510" y="1865762"/>
            <a:ext cx="2022621" cy="1200329"/>
          </a:xfrm>
          <a:prstGeom prst="rect">
            <a:avLst/>
          </a:prstGeom>
          <a:noFill/>
        </p:spPr>
        <p:txBody>
          <a:bodyPr wrap="square" rtlCol="0">
            <a:spAutoFit/>
          </a:bodyPr>
          <a:lstStyle/>
          <a:p>
            <a:r>
              <a:rPr lang="en-US" sz="900" dirty="0">
                <a:solidFill>
                  <a:srgbClr val="FDF7E9"/>
                </a:solidFill>
                <a:effectLst/>
                <a:latin typeface="Arial" panose="020B0604020202020204" pitchFamily="34" charset="0"/>
                <a:cs typeface="Arial" panose="020B0604020202020204" pitchFamily="34" charset="0"/>
              </a:rPr>
              <a:t>Any questions? Ask the club advisor!</a:t>
            </a:r>
          </a:p>
          <a:p>
            <a:endParaRPr lang="en-US" sz="900" b="1" dirty="0">
              <a:solidFill>
                <a:srgbClr val="FDF7E9"/>
              </a:solidFill>
              <a:latin typeface="Arial" panose="020B0604020202020204" pitchFamily="34" charset="0"/>
              <a:cs typeface="Arial" panose="020B0604020202020204" pitchFamily="34" charset="0"/>
            </a:endParaRPr>
          </a:p>
          <a:p>
            <a:r>
              <a:rPr lang="en-US" sz="900" b="1" dirty="0">
                <a:solidFill>
                  <a:srgbClr val="FDF7E9"/>
                </a:solidFill>
                <a:latin typeface="Arial" panose="020B0604020202020204" pitchFamily="34" charset="0"/>
                <a:cs typeface="Arial" panose="020B0604020202020204" pitchFamily="34" charset="0"/>
              </a:rPr>
              <a:t>Natalie Case</a:t>
            </a:r>
          </a:p>
          <a:p>
            <a:r>
              <a:rPr lang="en-US" sz="900" dirty="0">
                <a:solidFill>
                  <a:srgbClr val="FDF7E9"/>
                </a:solidFill>
                <a:latin typeface="Arial" panose="020B0604020202020204" pitchFamily="34" charset="0"/>
                <a:cs typeface="Arial" panose="020B0604020202020204" pitchFamily="34" charset="0"/>
              </a:rPr>
              <a:t>Club Advisor, Education Programs Developer at CNUW</a:t>
            </a:r>
          </a:p>
          <a:p>
            <a:r>
              <a:rPr lang="en-US" sz="900" dirty="0">
                <a:solidFill>
                  <a:srgbClr val="FDF7E9"/>
                </a:solidFill>
                <a:latin typeface="Arial" panose="020B0604020202020204" pitchFamily="34" charset="0"/>
                <a:cs typeface="Arial" panose="020B0604020202020204" pitchFamily="34" charset="0"/>
              </a:rPr>
              <a:t>(480) 423-6737</a:t>
            </a:r>
          </a:p>
          <a:p>
            <a:r>
              <a:rPr lang="en-US" sz="900" u="sng" dirty="0">
                <a:solidFill>
                  <a:srgbClr val="FDF7E9"/>
                </a:solidFill>
                <a:latin typeface="Arial" panose="020B0604020202020204" pitchFamily="34" charset="0"/>
                <a:cs typeface="Arial" panose="020B0604020202020204" pitchFamily="34" charset="0"/>
              </a:rPr>
              <a:t>natalie.case@scottsdalecc.edu</a:t>
            </a:r>
          </a:p>
        </p:txBody>
      </p:sp>
      <p:sp>
        <p:nvSpPr>
          <p:cNvPr id="102" name="TextBox 101">
            <a:extLst>
              <a:ext uri="{FF2B5EF4-FFF2-40B4-BE49-F238E27FC236}">
                <a16:creationId xmlns:a16="http://schemas.microsoft.com/office/drawing/2014/main" id="{0F194671-73E8-9E7B-F702-63035B65323E}"/>
              </a:ext>
            </a:extLst>
          </p:cNvPr>
          <p:cNvSpPr txBox="1"/>
          <p:nvPr/>
        </p:nvSpPr>
        <p:spPr>
          <a:xfrm>
            <a:off x="6944510" y="4070416"/>
            <a:ext cx="2022621" cy="1200329"/>
          </a:xfrm>
          <a:prstGeom prst="rect">
            <a:avLst/>
          </a:prstGeom>
          <a:noFill/>
        </p:spPr>
        <p:txBody>
          <a:bodyPr wrap="square" rtlCol="0">
            <a:spAutoFit/>
          </a:bodyPr>
          <a:lstStyle/>
          <a:p>
            <a:r>
              <a:rPr lang="en-US" sz="900" dirty="0">
                <a:solidFill>
                  <a:srgbClr val="2A242F"/>
                </a:solidFill>
                <a:effectLst/>
                <a:latin typeface="Arial" panose="020B0604020202020204" pitchFamily="34" charset="0"/>
                <a:cs typeface="Arial" panose="020B0604020202020204" pitchFamily="34" charset="0"/>
              </a:rPr>
              <a:t>Follow CNUW on social media to get the latest news about the club and interact with fellow members.</a:t>
            </a:r>
          </a:p>
          <a:p>
            <a:endParaRPr lang="en-US" sz="900" b="1" dirty="0">
              <a:solidFill>
                <a:srgbClr val="2A242F"/>
              </a:solidFill>
              <a:latin typeface="Arial" panose="020B0604020202020204" pitchFamily="34" charset="0"/>
              <a:cs typeface="Arial" panose="020B0604020202020204" pitchFamily="34" charset="0"/>
            </a:endParaRPr>
          </a:p>
          <a:p>
            <a:r>
              <a:rPr lang="en-US" sz="900" b="1" dirty="0">
                <a:solidFill>
                  <a:srgbClr val="2A242F"/>
                </a:solidFill>
                <a:latin typeface="Arial" panose="020B0604020202020204" pitchFamily="34" charset="0"/>
                <a:cs typeface="Arial" panose="020B0604020202020204" pitchFamily="34" charset="0"/>
              </a:rPr>
              <a:t>Instagram:</a:t>
            </a:r>
            <a:r>
              <a:rPr lang="en-US" sz="900" dirty="0">
                <a:solidFill>
                  <a:srgbClr val="2A242F"/>
                </a:solidFill>
                <a:latin typeface="Arial" panose="020B0604020202020204" pitchFamily="34" charset="0"/>
                <a:cs typeface="Arial" panose="020B0604020202020204" pitchFamily="34" charset="0"/>
              </a:rPr>
              <a:t> </a:t>
            </a:r>
            <a:r>
              <a:rPr lang="en-US" sz="900" u="sng" dirty="0">
                <a:solidFill>
                  <a:srgbClr val="C26553"/>
                </a:solidFill>
                <a:latin typeface="Arial" panose="020B0604020202020204" pitchFamily="34" charset="0"/>
                <a:cs typeface="Arial" panose="020B0604020202020204" pitchFamily="34" charset="0"/>
              </a:rPr>
              <a:t>@cnuw_cnuw</a:t>
            </a:r>
          </a:p>
          <a:p>
            <a:endParaRPr lang="en-US" sz="900" b="1" dirty="0">
              <a:solidFill>
                <a:srgbClr val="2A242F"/>
              </a:solidFill>
              <a:latin typeface="Arial" panose="020B0604020202020204" pitchFamily="34" charset="0"/>
              <a:cs typeface="Arial" panose="020B0604020202020204" pitchFamily="34" charset="0"/>
            </a:endParaRPr>
          </a:p>
          <a:p>
            <a:r>
              <a:rPr lang="en-US" sz="900" b="1" dirty="0">
                <a:solidFill>
                  <a:srgbClr val="2A242F"/>
                </a:solidFill>
                <a:latin typeface="Arial" panose="020B0604020202020204" pitchFamily="34" charset="0"/>
                <a:cs typeface="Arial" panose="020B0604020202020204" pitchFamily="34" charset="0"/>
              </a:rPr>
              <a:t>Discord Server:</a:t>
            </a:r>
            <a:r>
              <a:rPr lang="en-US" sz="900" dirty="0">
                <a:solidFill>
                  <a:srgbClr val="2A242F"/>
                </a:solidFill>
                <a:latin typeface="Arial" panose="020B0604020202020204" pitchFamily="34" charset="0"/>
                <a:cs typeface="Arial" panose="020B0604020202020204" pitchFamily="34" charset="0"/>
              </a:rPr>
              <a:t> </a:t>
            </a:r>
            <a:r>
              <a:rPr lang="en-US" sz="900" u="sng" dirty="0">
                <a:solidFill>
                  <a:srgbClr val="C26553"/>
                </a:solidFill>
                <a:latin typeface="Arial" panose="020B0604020202020204" pitchFamily="34" charset="0"/>
                <a:cs typeface="Arial" panose="020B0604020202020204" pitchFamily="34" charset="0"/>
              </a:rPr>
              <a:t>Center for Nature and Urban Wildlife</a:t>
            </a:r>
            <a:endParaRPr lang="en-US" sz="900" b="1" u="sng" dirty="0">
              <a:solidFill>
                <a:srgbClr val="C26553"/>
              </a:solidFill>
              <a:latin typeface="Arial" panose="020B0604020202020204" pitchFamily="34" charset="0"/>
              <a:cs typeface="Arial" panose="020B0604020202020204" pitchFamily="34" charset="0"/>
            </a:endParaRPr>
          </a:p>
        </p:txBody>
      </p:sp>
      <p:sp>
        <p:nvSpPr>
          <p:cNvPr id="103" name="Round Same Side Corner Rectangle 102">
            <a:extLst>
              <a:ext uri="{FF2B5EF4-FFF2-40B4-BE49-F238E27FC236}">
                <a16:creationId xmlns:a16="http://schemas.microsoft.com/office/drawing/2014/main" id="{11CCA37B-9482-89D8-2F79-E8101BD2E5F0}"/>
              </a:ext>
            </a:extLst>
          </p:cNvPr>
          <p:cNvSpPr/>
          <p:nvPr/>
        </p:nvSpPr>
        <p:spPr>
          <a:xfrm>
            <a:off x="6535102" y="5683334"/>
            <a:ext cx="2851524" cy="864869"/>
          </a:xfrm>
          <a:prstGeom prst="round2SameRect">
            <a:avLst>
              <a:gd name="adj1" fmla="val 0"/>
              <a:gd name="adj2" fmla="val 30728"/>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descr="A black background with a black square&#10;&#10;Description automatically generated with medium confidence">
            <a:extLst>
              <a:ext uri="{FF2B5EF4-FFF2-40B4-BE49-F238E27FC236}">
                <a16:creationId xmlns:a16="http://schemas.microsoft.com/office/drawing/2014/main" id="{7BFBD9FB-764B-FE91-44C1-35EBA9C61340}"/>
              </a:ext>
            </a:extLst>
          </p:cNvPr>
          <p:cNvPicPr>
            <a:picLocks noChangeAspect="1"/>
          </p:cNvPicPr>
          <p:nvPr/>
        </p:nvPicPr>
        <p:blipFill>
          <a:blip r:embed="rId8"/>
          <a:stretch>
            <a:fillRect/>
          </a:stretch>
        </p:blipFill>
        <p:spPr>
          <a:xfrm flipH="1">
            <a:off x="6956750" y="6132071"/>
            <a:ext cx="242657" cy="242657"/>
          </a:xfrm>
          <a:prstGeom prst="rect">
            <a:avLst/>
          </a:prstGeom>
        </p:spPr>
      </p:pic>
      <p:pic>
        <p:nvPicPr>
          <p:cNvPr id="105" name="Picture 104" descr="A black background with a black square&#10;&#10;Description automatically generated with medium confidence">
            <a:extLst>
              <a:ext uri="{FF2B5EF4-FFF2-40B4-BE49-F238E27FC236}">
                <a16:creationId xmlns:a16="http://schemas.microsoft.com/office/drawing/2014/main" id="{F1BB9C73-C3F4-6A72-AE83-71EC0BDB3F58}"/>
              </a:ext>
            </a:extLst>
          </p:cNvPr>
          <p:cNvPicPr>
            <a:picLocks noChangeAspect="1"/>
          </p:cNvPicPr>
          <p:nvPr/>
        </p:nvPicPr>
        <p:blipFill>
          <a:blip r:embed="rId9"/>
          <a:stretch>
            <a:fillRect/>
          </a:stretch>
        </p:blipFill>
        <p:spPr>
          <a:xfrm flipH="1">
            <a:off x="6714001" y="6168322"/>
            <a:ext cx="170157" cy="170157"/>
          </a:xfrm>
          <a:prstGeom prst="rect">
            <a:avLst/>
          </a:prstGeom>
        </p:spPr>
      </p:pic>
      <p:sp>
        <p:nvSpPr>
          <p:cNvPr id="106" name="TextBox 105">
            <a:extLst>
              <a:ext uri="{FF2B5EF4-FFF2-40B4-BE49-F238E27FC236}">
                <a16:creationId xmlns:a16="http://schemas.microsoft.com/office/drawing/2014/main" id="{86F4A335-AA32-3560-25F1-38F4ED5DF396}"/>
              </a:ext>
            </a:extLst>
          </p:cNvPr>
          <p:cNvSpPr txBox="1"/>
          <p:nvPr/>
        </p:nvSpPr>
        <p:spPr>
          <a:xfrm>
            <a:off x="6623712" y="5823220"/>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Tree>
    <p:extLst>
      <p:ext uri="{BB962C8B-B14F-4D97-AF65-F5344CB8AC3E}">
        <p14:creationId xmlns:p14="http://schemas.microsoft.com/office/powerpoint/2010/main" val="4160781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B62AFEF-4690-19FB-F71D-F875BC3A29BD}"/>
              </a:ext>
            </a:extLst>
          </p:cNvPr>
          <p:cNvSpPr/>
          <p:nvPr/>
        </p:nvSpPr>
        <p:spPr>
          <a:xfrm>
            <a:off x="3108951" y="1169307"/>
            <a:ext cx="2853690" cy="5378897"/>
          </a:xfrm>
          <a:prstGeom prst="roundRect">
            <a:avLst>
              <a:gd name="adj" fmla="val 8521"/>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a:extLst>
              <a:ext uri="{FF2B5EF4-FFF2-40B4-BE49-F238E27FC236}">
                <a16:creationId xmlns:a16="http://schemas.microsoft.com/office/drawing/2014/main" id="{0539C1F8-D7C1-824A-9153-7D96909B9BEF}"/>
              </a:ext>
            </a:extLst>
          </p:cNvPr>
          <p:cNvSpPr/>
          <p:nvPr/>
        </p:nvSpPr>
        <p:spPr>
          <a:xfrm>
            <a:off x="6528976" y="1169307"/>
            <a:ext cx="2853690" cy="3446884"/>
          </a:xfrm>
          <a:prstGeom prst="roundRect">
            <a:avLst>
              <a:gd name="adj" fmla="val 7612"/>
            </a:avLst>
          </a:prstGeom>
          <a:solidFill>
            <a:srgbClr val="FDF7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6" name="Round Same Side Corner Rectangle 5">
            <a:extLst>
              <a:ext uri="{FF2B5EF4-FFF2-40B4-BE49-F238E27FC236}">
                <a16:creationId xmlns:a16="http://schemas.microsoft.com/office/drawing/2014/main" id="{85D1C9BC-9C92-7436-796E-9F69A8B181B8}"/>
              </a:ext>
            </a:extLst>
          </p:cNvPr>
          <p:cNvSpPr/>
          <p:nvPr/>
        </p:nvSpPr>
        <p:spPr>
          <a:xfrm>
            <a:off x="3108951" y="1169307"/>
            <a:ext cx="2853690"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CDA0C7-5EBD-3971-9192-19FF737E7EF7}"/>
              </a:ext>
            </a:extLst>
          </p:cNvPr>
          <p:cNvSpPr txBox="1"/>
          <p:nvPr/>
        </p:nvSpPr>
        <p:spPr>
          <a:xfrm>
            <a:off x="4011307"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8" name="TextBox 7">
            <a:extLst>
              <a:ext uri="{FF2B5EF4-FFF2-40B4-BE49-F238E27FC236}">
                <a16:creationId xmlns:a16="http://schemas.microsoft.com/office/drawing/2014/main" id="{419FE719-B5DD-2214-79DF-B557F7DC92EA}"/>
              </a:ext>
            </a:extLst>
          </p:cNvPr>
          <p:cNvSpPr txBox="1"/>
          <p:nvPr/>
        </p:nvSpPr>
        <p:spPr>
          <a:xfrm>
            <a:off x="4022964"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9" name="TextBox 8">
            <a:extLst>
              <a:ext uri="{FF2B5EF4-FFF2-40B4-BE49-F238E27FC236}">
                <a16:creationId xmlns:a16="http://schemas.microsoft.com/office/drawing/2014/main" id="{BBF501B2-75AA-C8E0-10A1-802CC2D9384B}"/>
              </a:ext>
            </a:extLst>
          </p:cNvPr>
          <p:cNvSpPr txBox="1"/>
          <p:nvPr/>
        </p:nvSpPr>
        <p:spPr>
          <a:xfrm>
            <a:off x="3725846" y="1816968"/>
            <a:ext cx="725378"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WHAT WE DO</a:t>
            </a:r>
          </a:p>
        </p:txBody>
      </p:sp>
      <p:grpSp>
        <p:nvGrpSpPr>
          <p:cNvPr id="10" name="Group 9">
            <a:extLst>
              <a:ext uri="{FF2B5EF4-FFF2-40B4-BE49-F238E27FC236}">
                <a16:creationId xmlns:a16="http://schemas.microsoft.com/office/drawing/2014/main" id="{4701E8B6-AF44-BD3E-B8ED-2A48B6F68142}"/>
              </a:ext>
            </a:extLst>
          </p:cNvPr>
          <p:cNvGrpSpPr/>
          <p:nvPr/>
        </p:nvGrpSpPr>
        <p:grpSpPr>
          <a:xfrm>
            <a:off x="4986222" y="1800454"/>
            <a:ext cx="795457" cy="217694"/>
            <a:chOff x="9282560" y="1485154"/>
            <a:chExt cx="1260222" cy="340258"/>
          </a:xfrm>
        </p:grpSpPr>
        <p:sp>
          <p:nvSpPr>
            <p:cNvPr id="11" name="Rounded Rectangle 10">
              <a:extLst>
                <a:ext uri="{FF2B5EF4-FFF2-40B4-BE49-F238E27FC236}">
                  <a16:creationId xmlns:a16="http://schemas.microsoft.com/office/drawing/2014/main" id="{6F55ECF7-CF21-92BE-FB8E-53F90CBB80F5}"/>
                </a:ext>
              </a:extLst>
            </p:cNvPr>
            <p:cNvSpPr/>
            <p:nvPr/>
          </p:nvSpPr>
          <p:spPr>
            <a:xfrm>
              <a:off x="9332210" y="1485154"/>
              <a:ext cx="1160926" cy="340258"/>
            </a:xfrm>
            <a:prstGeom prst="roundRect">
              <a:avLst>
                <a:gd name="adj" fmla="val 22882"/>
              </a:avLst>
            </a:prstGeom>
            <a:solidFill>
              <a:srgbClr val="FDF7E9"/>
            </a:solidFill>
            <a:ln w="9525">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A40EB3E9-C685-FED8-779A-F3C255E494B1}"/>
                </a:ext>
              </a:extLst>
            </p:cNvPr>
            <p:cNvSpPr txBox="1"/>
            <p:nvPr/>
          </p:nvSpPr>
          <p:spPr>
            <a:xfrm>
              <a:off x="9282560" y="1512000"/>
              <a:ext cx="1260222" cy="288635"/>
            </a:xfrm>
            <a:prstGeom prst="rect">
              <a:avLst/>
            </a:prstGeom>
            <a:noFill/>
            <a:ln>
              <a:noFill/>
            </a:ln>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GET INVOLVED</a:t>
              </a:r>
            </a:p>
          </p:txBody>
        </p:sp>
      </p:grpSp>
      <p:sp>
        <p:nvSpPr>
          <p:cNvPr id="13" name="TextBox 12">
            <a:extLst>
              <a:ext uri="{FF2B5EF4-FFF2-40B4-BE49-F238E27FC236}">
                <a16:creationId xmlns:a16="http://schemas.microsoft.com/office/drawing/2014/main" id="{CCAAE33D-17E7-AC4A-7EC1-48261CE83AC3}"/>
              </a:ext>
            </a:extLst>
          </p:cNvPr>
          <p:cNvSpPr txBox="1"/>
          <p:nvPr/>
        </p:nvSpPr>
        <p:spPr>
          <a:xfrm>
            <a:off x="4380588"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4" name="TextBox 13">
            <a:extLst>
              <a:ext uri="{FF2B5EF4-FFF2-40B4-BE49-F238E27FC236}">
                <a16:creationId xmlns:a16="http://schemas.microsoft.com/office/drawing/2014/main" id="{DEF48FAE-6B03-79A8-BD51-F16C662536E9}"/>
              </a:ext>
            </a:extLst>
          </p:cNvPr>
          <p:cNvSpPr txBox="1"/>
          <p:nvPr/>
        </p:nvSpPr>
        <p:spPr>
          <a:xfrm>
            <a:off x="3206269"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 name="Graphic 14">
            <a:extLst>
              <a:ext uri="{FF2B5EF4-FFF2-40B4-BE49-F238E27FC236}">
                <a16:creationId xmlns:a16="http://schemas.microsoft.com/office/drawing/2014/main" id="{B4797BC3-1DF6-A907-A3A5-3F22BBF355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702" y="1359817"/>
            <a:ext cx="512382" cy="341588"/>
          </a:xfrm>
          <a:prstGeom prst="rect">
            <a:avLst/>
          </a:prstGeom>
        </p:spPr>
      </p:pic>
      <p:sp>
        <p:nvSpPr>
          <p:cNvPr id="17" name="Rounded Rectangle 16">
            <a:extLst>
              <a:ext uri="{FF2B5EF4-FFF2-40B4-BE49-F238E27FC236}">
                <a16:creationId xmlns:a16="http://schemas.microsoft.com/office/drawing/2014/main" id="{53F5491B-214D-FF9A-8D0F-E38291CA0F1C}"/>
              </a:ext>
            </a:extLst>
          </p:cNvPr>
          <p:cNvSpPr/>
          <p:nvPr/>
        </p:nvSpPr>
        <p:spPr>
          <a:xfrm>
            <a:off x="3108950"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C24D521F-1A4B-9120-CCFA-1A7A5A0F1EDD}"/>
              </a:ext>
            </a:extLst>
          </p:cNvPr>
          <p:cNvSpPr txBox="1"/>
          <p:nvPr/>
        </p:nvSpPr>
        <p:spPr>
          <a:xfrm>
            <a:off x="3455501" y="2435901"/>
            <a:ext cx="2160586" cy="523220"/>
          </a:xfrm>
          <a:prstGeom prst="rect">
            <a:avLst/>
          </a:prstGeom>
          <a:noFill/>
        </p:spPr>
        <p:txBody>
          <a:bodyPr wrap="square" rtlCol="0">
            <a:spAutoFit/>
          </a:bodyPr>
          <a:lstStyle/>
          <a:p>
            <a:pPr algn="ctr"/>
            <a:r>
              <a:rPr lang="en-US" sz="14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189" name="Rounded Rectangle 188">
            <a:extLst>
              <a:ext uri="{FF2B5EF4-FFF2-40B4-BE49-F238E27FC236}">
                <a16:creationId xmlns:a16="http://schemas.microsoft.com/office/drawing/2014/main" id="{5B297686-C6EF-D35D-433F-F27EF0AE6ED2}"/>
              </a:ext>
            </a:extLst>
          </p:cNvPr>
          <p:cNvSpPr>
            <a:spLocks/>
          </p:cNvSpPr>
          <p:nvPr/>
        </p:nvSpPr>
        <p:spPr>
          <a:xfrm>
            <a:off x="3261903" y="3026219"/>
            <a:ext cx="1167856" cy="339890"/>
          </a:xfrm>
          <a:prstGeom prst="roundRect">
            <a:avLst>
              <a:gd name="adj" fmla="val 16533"/>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TextBox 189">
            <a:extLst>
              <a:ext uri="{FF2B5EF4-FFF2-40B4-BE49-F238E27FC236}">
                <a16:creationId xmlns:a16="http://schemas.microsoft.com/office/drawing/2014/main" id="{3816C2C2-1641-48F1-FA30-527EE45E6EFD}"/>
              </a:ext>
            </a:extLst>
          </p:cNvPr>
          <p:cNvSpPr txBox="1"/>
          <p:nvPr/>
        </p:nvSpPr>
        <p:spPr>
          <a:xfrm>
            <a:off x="3508501" y="3057664"/>
            <a:ext cx="1030783" cy="276999"/>
          </a:xfrm>
          <a:prstGeom prst="rect">
            <a:avLst/>
          </a:prstGeom>
          <a:noFill/>
        </p:spPr>
        <p:txBody>
          <a:bodyPr wrap="square" rtlCol="0">
            <a:spAutoFit/>
          </a:bodyPr>
          <a:lstStyle/>
          <a:p>
            <a:r>
              <a:rPr lang="en-US" sz="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Become a Sonoran Desert Club Member</a:t>
            </a:r>
          </a:p>
        </p:txBody>
      </p:sp>
      <p:sp>
        <p:nvSpPr>
          <p:cNvPr id="191" name="Rounded Rectangle 190">
            <a:extLst>
              <a:ext uri="{FF2B5EF4-FFF2-40B4-BE49-F238E27FC236}">
                <a16:creationId xmlns:a16="http://schemas.microsoft.com/office/drawing/2014/main" id="{12A90830-7D80-8905-0C32-A5F8C9BBED64}"/>
              </a:ext>
            </a:extLst>
          </p:cNvPr>
          <p:cNvSpPr>
            <a:spLocks/>
          </p:cNvSpPr>
          <p:nvPr/>
        </p:nvSpPr>
        <p:spPr>
          <a:xfrm>
            <a:off x="4599939" y="3026219"/>
            <a:ext cx="1166060" cy="339890"/>
          </a:xfrm>
          <a:prstGeom prst="roundRect">
            <a:avLst>
              <a:gd name="adj" fmla="val 18139"/>
            </a:avLst>
          </a:prstGeom>
          <a:noFill/>
          <a:ln w="12700">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2" name="TextBox 191">
            <a:extLst>
              <a:ext uri="{FF2B5EF4-FFF2-40B4-BE49-F238E27FC236}">
                <a16:creationId xmlns:a16="http://schemas.microsoft.com/office/drawing/2014/main" id="{30EE8CC0-55FA-FA12-4E26-F31A40A03D0B}"/>
              </a:ext>
            </a:extLst>
          </p:cNvPr>
          <p:cNvSpPr txBox="1"/>
          <p:nvPr/>
        </p:nvSpPr>
        <p:spPr>
          <a:xfrm>
            <a:off x="4859846" y="3056009"/>
            <a:ext cx="953838" cy="276999"/>
          </a:xfrm>
          <a:prstGeom prst="rect">
            <a:avLst/>
          </a:prstGeom>
          <a:noFill/>
        </p:spPr>
        <p:txBody>
          <a:bodyPr wrap="square" rtlCol="0">
            <a:spAutoFit/>
          </a:bodyPr>
          <a:lstStyle/>
          <a:p>
            <a:r>
              <a:rPr lang="en-US" sz="600" b="1" dirty="0">
                <a:solidFill>
                  <a:srgbClr val="F2C86E"/>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Present About Wildlife at Toad Hall</a:t>
            </a:r>
          </a:p>
        </p:txBody>
      </p:sp>
      <p:pic>
        <p:nvPicPr>
          <p:cNvPr id="193" name="Picture 192" descr="A white line drawing of a person with a plus sign&#10;&#10;Description automatically generated">
            <a:extLst>
              <a:ext uri="{FF2B5EF4-FFF2-40B4-BE49-F238E27FC236}">
                <a16:creationId xmlns:a16="http://schemas.microsoft.com/office/drawing/2014/main" id="{DD66A956-3747-E865-8F56-FBCE633729C7}"/>
              </a:ext>
            </a:extLst>
          </p:cNvPr>
          <p:cNvPicPr>
            <a:picLocks noChangeAspect="1"/>
          </p:cNvPicPr>
          <p:nvPr/>
        </p:nvPicPr>
        <p:blipFill>
          <a:blip r:embed="rId7"/>
          <a:stretch>
            <a:fillRect/>
          </a:stretch>
        </p:blipFill>
        <p:spPr>
          <a:xfrm>
            <a:off x="3302612" y="3064740"/>
            <a:ext cx="262846" cy="262846"/>
          </a:xfrm>
          <a:prstGeom prst="rect">
            <a:avLst/>
          </a:prstGeom>
        </p:spPr>
      </p:pic>
      <p:pic>
        <p:nvPicPr>
          <p:cNvPr id="194" name="Picture 193">
            <a:extLst>
              <a:ext uri="{FF2B5EF4-FFF2-40B4-BE49-F238E27FC236}">
                <a16:creationId xmlns:a16="http://schemas.microsoft.com/office/drawing/2014/main" id="{D9309FEB-57EE-CDDF-EC39-55525155A888}"/>
              </a:ext>
            </a:extLst>
          </p:cNvPr>
          <p:cNvPicPr>
            <a:picLocks noChangeAspect="1"/>
          </p:cNvPicPr>
          <p:nvPr/>
        </p:nvPicPr>
        <p:blipFill>
          <a:blip r:embed="rId8"/>
          <a:stretch>
            <a:fillRect/>
          </a:stretch>
        </p:blipFill>
        <p:spPr>
          <a:xfrm>
            <a:off x="4648618" y="3058982"/>
            <a:ext cx="262846" cy="262846"/>
          </a:xfrm>
          <a:prstGeom prst="rect">
            <a:avLst/>
          </a:prstGeom>
        </p:spPr>
      </p:pic>
      <p:sp>
        <p:nvSpPr>
          <p:cNvPr id="195" name="Rounded Rectangle 194">
            <a:extLst>
              <a:ext uri="{FF2B5EF4-FFF2-40B4-BE49-F238E27FC236}">
                <a16:creationId xmlns:a16="http://schemas.microsoft.com/office/drawing/2014/main" id="{95567854-06CE-071B-C886-D13CF2F805D6}"/>
              </a:ext>
            </a:extLst>
          </p:cNvPr>
          <p:cNvSpPr>
            <a:spLocks/>
          </p:cNvSpPr>
          <p:nvPr/>
        </p:nvSpPr>
        <p:spPr>
          <a:xfrm>
            <a:off x="3261903" y="3522575"/>
            <a:ext cx="2551781" cy="3025628"/>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a:extLst>
              <a:ext uri="{FF2B5EF4-FFF2-40B4-BE49-F238E27FC236}">
                <a16:creationId xmlns:a16="http://schemas.microsoft.com/office/drawing/2014/main" id="{86786C5E-4A24-FEAA-AFC4-F7CD4040F16B}"/>
              </a:ext>
            </a:extLst>
          </p:cNvPr>
          <p:cNvSpPr txBox="1"/>
          <p:nvPr/>
        </p:nvSpPr>
        <p:spPr>
          <a:xfrm>
            <a:off x="3320819" y="3634537"/>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Full Name</a:t>
            </a:r>
          </a:p>
        </p:txBody>
      </p:sp>
      <p:sp>
        <p:nvSpPr>
          <p:cNvPr id="197" name="Rounded Rectangle 196">
            <a:extLst>
              <a:ext uri="{FF2B5EF4-FFF2-40B4-BE49-F238E27FC236}">
                <a16:creationId xmlns:a16="http://schemas.microsoft.com/office/drawing/2014/main" id="{4C2D7CB5-171C-0CF8-E511-6F6F47C77EF0}"/>
              </a:ext>
            </a:extLst>
          </p:cNvPr>
          <p:cNvSpPr/>
          <p:nvPr/>
        </p:nvSpPr>
        <p:spPr>
          <a:xfrm>
            <a:off x="3423731" y="3896147"/>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id="{FBB85C05-B68D-6575-5EE7-9FB55D79B1C2}"/>
              </a:ext>
            </a:extLst>
          </p:cNvPr>
          <p:cNvSpPr txBox="1"/>
          <p:nvPr/>
        </p:nvSpPr>
        <p:spPr>
          <a:xfrm>
            <a:off x="3389421" y="3883165"/>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First Name</a:t>
            </a:r>
          </a:p>
        </p:txBody>
      </p:sp>
      <p:sp>
        <p:nvSpPr>
          <p:cNvPr id="199" name="Rounded Rectangle 198">
            <a:extLst>
              <a:ext uri="{FF2B5EF4-FFF2-40B4-BE49-F238E27FC236}">
                <a16:creationId xmlns:a16="http://schemas.microsoft.com/office/drawing/2014/main" id="{B062568D-3D8E-CF01-F223-962394A16A0C}"/>
              </a:ext>
            </a:extLst>
          </p:cNvPr>
          <p:cNvSpPr/>
          <p:nvPr/>
        </p:nvSpPr>
        <p:spPr>
          <a:xfrm>
            <a:off x="4550585" y="3896147"/>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199">
            <a:extLst>
              <a:ext uri="{FF2B5EF4-FFF2-40B4-BE49-F238E27FC236}">
                <a16:creationId xmlns:a16="http://schemas.microsoft.com/office/drawing/2014/main" id="{8F91DE81-006C-E9D8-BB15-92B69535740F}"/>
              </a:ext>
            </a:extLst>
          </p:cNvPr>
          <p:cNvSpPr txBox="1"/>
          <p:nvPr/>
        </p:nvSpPr>
        <p:spPr>
          <a:xfrm>
            <a:off x="4527489" y="3885616"/>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Last Name</a:t>
            </a:r>
          </a:p>
        </p:txBody>
      </p:sp>
      <p:sp>
        <p:nvSpPr>
          <p:cNvPr id="201" name="TextBox 200">
            <a:extLst>
              <a:ext uri="{FF2B5EF4-FFF2-40B4-BE49-F238E27FC236}">
                <a16:creationId xmlns:a16="http://schemas.microsoft.com/office/drawing/2014/main" id="{6BD66BF8-3011-B143-C612-B70BC0E74126}"/>
              </a:ext>
            </a:extLst>
          </p:cNvPr>
          <p:cNvSpPr txBox="1"/>
          <p:nvPr/>
        </p:nvSpPr>
        <p:spPr>
          <a:xfrm>
            <a:off x="3320819" y="4094809"/>
            <a:ext cx="491084"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Age</a:t>
            </a:r>
          </a:p>
        </p:txBody>
      </p:sp>
      <p:sp>
        <p:nvSpPr>
          <p:cNvPr id="202" name="Rounded Rectangle 201">
            <a:extLst>
              <a:ext uri="{FF2B5EF4-FFF2-40B4-BE49-F238E27FC236}">
                <a16:creationId xmlns:a16="http://schemas.microsoft.com/office/drawing/2014/main" id="{5B96BA89-0751-C7BC-3060-9E9075590C94}"/>
              </a:ext>
            </a:extLst>
          </p:cNvPr>
          <p:cNvSpPr/>
          <p:nvPr/>
        </p:nvSpPr>
        <p:spPr>
          <a:xfrm>
            <a:off x="3423731" y="4356419"/>
            <a:ext cx="38817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ounded Rectangle 203">
            <a:extLst>
              <a:ext uri="{FF2B5EF4-FFF2-40B4-BE49-F238E27FC236}">
                <a16:creationId xmlns:a16="http://schemas.microsoft.com/office/drawing/2014/main" id="{F923ED0C-F94F-EA67-E070-87F4630BCF83}"/>
              </a:ext>
            </a:extLst>
          </p:cNvPr>
          <p:cNvSpPr/>
          <p:nvPr/>
        </p:nvSpPr>
        <p:spPr>
          <a:xfrm>
            <a:off x="4550585" y="4356419"/>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AB607A66-A48A-632E-E1C2-C1F173935A93}"/>
              </a:ext>
            </a:extLst>
          </p:cNvPr>
          <p:cNvSpPr txBox="1"/>
          <p:nvPr/>
        </p:nvSpPr>
        <p:spPr>
          <a:xfrm>
            <a:off x="3320819" y="4555081"/>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Email Address</a:t>
            </a:r>
          </a:p>
        </p:txBody>
      </p:sp>
      <p:sp>
        <p:nvSpPr>
          <p:cNvPr id="207" name="Rounded Rectangle 206">
            <a:extLst>
              <a:ext uri="{FF2B5EF4-FFF2-40B4-BE49-F238E27FC236}">
                <a16:creationId xmlns:a16="http://schemas.microsoft.com/office/drawing/2014/main" id="{D715A41D-B13C-0F26-88D6-B573F73B1D67}"/>
              </a:ext>
            </a:extLst>
          </p:cNvPr>
          <p:cNvSpPr/>
          <p:nvPr/>
        </p:nvSpPr>
        <p:spPr>
          <a:xfrm>
            <a:off x="3423731" y="4816691"/>
            <a:ext cx="2205846"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EAB2BF70-CF71-E98A-1FC9-CF2F47C52692}"/>
              </a:ext>
            </a:extLst>
          </p:cNvPr>
          <p:cNvSpPr txBox="1"/>
          <p:nvPr/>
        </p:nvSpPr>
        <p:spPr>
          <a:xfrm>
            <a:off x="3389420" y="4803709"/>
            <a:ext cx="1760827"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211" name="TextBox 210">
            <a:extLst>
              <a:ext uri="{FF2B5EF4-FFF2-40B4-BE49-F238E27FC236}">
                <a16:creationId xmlns:a16="http://schemas.microsoft.com/office/drawing/2014/main" id="{7C96F39B-1536-FC99-8076-3195C1D3AF6B}"/>
              </a:ext>
            </a:extLst>
          </p:cNvPr>
          <p:cNvSpPr txBox="1"/>
          <p:nvPr/>
        </p:nvSpPr>
        <p:spPr>
          <a:xfrm>
            <a:off x="3774064" y="4095614"/>
            <a:ext cx="67715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MEID</a:t>
            </a:r>
          </a:p>
        </p:txBody>
      </p:sp>
      <p:sp>
        <p:nvSpPr>
          <p:cNvPr id="212" name="Rounded Rectangle 211">
            <a:extLst>
              <a:ext uri="{FF2B5EF4-FFF2-40B4-BE49-F238E27FC236}">
                <a16:creationId xmlns:a16="http://schemas.microsoft.com/office/drawing/2014/main" id="{3592CA33-2441-D987-704C-3C4D37609835}"/>
              </a:ext>
            </a:extLst>
          </p:cNvPr>
          <p:cNvSpPr/>
          <p:nvPr/>
        </p:nvSpPr>
        <p:spPr>
          <a:xfrm>
            <a:off x="3846868" y="4352619"/>
            <a:ext cx="658368"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A95FDC60-A16F-9822-79D6-4D5321E4D9E7}"/>
              </a:ext>
            </a:extLst>
          </p:cNvPr>
          <p:cNvSpPr txBox="1"/>
          <p:nvPr/>
        </p:nvSpPr>
        <p:spPr>
          <a:xfrm>
            <a:off x="4470289" y="4099051"/>
            <a:ext cx="1134436"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Phone Number</a:t>
            </a:r>
          </a:p>
        </p:txBody>
      </p:sp>
      <p:sp>
        <p:nvSpPr>
          <p:cNvPr id="214" name="Rounded Rectangle 213">
            <a:extLst>
              <a:ext uri="{FF2B5EF4-FFF2-40B4-BE49-F238E27FC236}">
                <a16:creationId xmlns:a16="http://schemas.microsoft.com/office/drawing/2014/main" id="{6BF45417-0A37-46A4-1BDB-F2E5084670B6}"/>
              </a:ext>
            </a:extLst>
          </p:cNvPr>
          <p:cNvSpPr/>
          <p:nvPr/>
        </p:nvSpPr>
        <p:spPr>
          <a:xfrm>
            <a:off x="3498815" y="5111415"/>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E3A078B5-0711-F571-1754-7C9352B5DA3B}"/>
              </a:ext>
            </a:extLst>
          </p:cNvPr>
          <p:cNvSpPr txBox="1"/>
          <p:nvPr/>
        </p:nvSpPr>
        <p:spPr>
          <a:xfrm>
            <a:off x="3557493" y="5059930"/>
            <a:ext cx="2072084" cy="276999"/>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I agree to periodically receive club updates, events and announcements through the email I provided. </a:t>
            </a:r>
            <a:r>
              <a:rPr lang="en-US" sz="600" b="1" dirty="0">
                <a:solidFill>
                  <a:srgbClr val="C26553"/>
                </a:solidFill>
                <a:latin typeface="Arial" panose="020B0604020202020204" pitchFamily="34" charset="0"/>
                <a:cs typeface="Arial" panose="020B0604020202020204" pitchFamily="34" charset="0"/>
              </a:rPr>
              <a:t>*</a:t>
            </a:r>
          </a:p>
        </p:txBody>
      </p:sp>
      <p:sp>
        <p:nvSpPr>
          <p:cNvPr id="216" name="TextBox 215">
            <a:extLst>
              <a:ext uri="{FF2B5EF4-FFF2-40B4-BE49-F238E27FC236}">
                <a16:creationId xmlns:a16="http://schemas.microsoft.com/office/drawing/2014/main" id="{0E2F400A-E4E4-BFA4-3878-1316CD9B4096}"/>
              </a:ext>
            </a:extLst>
          </p:cNvPr>
          <p:cNvSpPr txBox="1"/>
          <p:nvPr/>
        </p:nvSpPr>
        <p:spPr>
          <a:xfrm>
            <a:off x="3326244" y="5382234"/>
            <a:ext cx="117647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Semester</a:t>
            </a:r>
          </a:p>
        </p:txBody>
      </p:sp>
      <p:sp>
        <p:nvSpPr>
          <p:cNvPr id="217" name="Rounded Rectangle 216">
            <a:extLst>
              <a:ext uri="{FF2B5EF4-FFF2-40B4-BE49-F238E27FC236}">
                <a16:creationId xmlns:a16="http://schemas.microsoft.com/office/drawing/2014/main" id="{1DD67016-6BD9-4347-4A1E-067F743ABD16}"/>
              </a:ext>
            </a:extLst>
          </p:cNvPr>
          <p:cNvSpPr/>
          <p:nvPr/>
        </p:nvSpPr>
        <p:spPr>
          <a:xfrm>
            <a:off x="3429156" y="5714383"/>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B948FA9F-F38C-6BF7-C8A3-0BADF8197B73}"/>
              </a:ext>
            </a:extLst>
          </p:cNvPr>
          <p:cNvSpPr txBox="1"/>
          <p:nvPr/>
        </p:nvSpPr>
        <p:spPr>
          <a:xfrm>
            <a:off x="3394846" y="5701401"/>
            <a:ext cx="98911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Select Semester</a:t>
            </a:r>
          </a:p>
        </p:txBody>
      </p:sp>
      <p:sp>
        <p:nvSpPr>
          <p:cNvPr id="219" name="Rounded Rectangle 218">
            <a:extLst>
              <a:ext uri="{FF2B5EF4-FFF2-40B4-BE49-F238E27FC236}">
                <a16:creationId xmlns:a16="http://schemas.microsoft.com/office/drawing/2014/main" id="{FB466DA3-47F2-559E-AA1A-CC92A7287E36}"/>
              </a:ext>
            </a:extLst>
          </p:cNvPr>
          <p:cNvSpPr/>
          <p:nvPr/>
        </p:nvSpPr>
        <p:spPr>
          <a:xfrm>
            <a:off x="4556010" y="5714383"/>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a:extLst>
              <a:ext uri="{FF2B5EF4-FFF2-40B4-BE49-F238E27FC236}">
                <a16:creationId xmlns:a16="http://schemas.microsoft.com/office/drawing/2014/main" id="{8972AD74-DCE0-A48F-A857-09A2319D34C3}"/>
              </a:ext>
            </a:extLst>
          </p:cNvPr>
          <p:cNvSpPr txBox="1"/>
          <p:nvPr/>
        </p:nvSpPr>
        <p:spPr>
          <a:xfrm>
            <a:off x="4532914" y="5703852"/>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Select Days</a:t>
            </a:r>
          </a:p>
        </p:txBody>
      </p:sp>
      <p:sp>
        <p:nvSpPr>
          <p:cNvPr id="221" name="TextBox 220">
            <a:extLst>
              <a:ext uri="{FF2B5EF4-FFF2-40B4-BE49-F238E27FC236}">
                <a16:creationId xmlns:a16="http://schemas.microsoft.com/office/drawing/2014/main" id="{DBE029A8-114B-4667-EBBE-F30E62137AE8}"/>
              </a:ext>
            </a:extLst>
          </p:cNvPr>
          <p:cNvSpPr txBox="1"/>
          <p:nvPr/>
        </p:nvSpPr>
        <p:spPr>
          <a:xfrm>
            <a:off x="4470289" y="5314506"/>
            <a:ext cx="1176479" cy="415498"/>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Meeting days I can attend</a:t>
            </a:r>
          </a:p>
        </p:txBody>
      </p:sp>
      <p:pic>
        <p:nvPicPr>
          <p:cNvPr id="223" name="Graphic 222" descr="Caret Down with solid fill">
            <a:extLst>
              <a:ext uri="{FF2B5EF4-FFF2-40B4-BE49-F238E27FC236}">
                <a16:creationId xmlns:a16="http://schemas.microsoft.com/office/drawing/2014/main" id="{8535A4BD-5079-2618-674B-1887963993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368" y="5736452"/>
            <a:ext cx="155460" cy="155460"/>
          </a:xfrm>
          <a:prstGeom prst="rect">
            <a:avLst/>
          </a:prstGeom>
        </p:spPr>
      </p:pic>
      <p:pic>
        <p:nvPicPr>
          <p:cNvPr id="224" name="Graphic 223" descr="Caret Down with solid fill">
            <a:extLst>
              <a:ext uri="{FF2B5EF4-FFF2-40B4-BE49-F238E27FC236}">
                <a16:creationId xmlns:a16="http://schemas.microsoft.com/office/drawing/2014/main" id="{A3353AE8-E5C2-380F-0CDE-3100E2D95A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1360" y="5736452"/>
            <a:ext cx="155460" cy="155460"/>
          </a:xfrm>
          <a:prstGeom prst="rect">
            <a:avLst/>
          </a:prstGeom>
        </p:spPr>
      </p:pic>
      <p:sp>
        <p:nvSpPr>
          <p:cNvPr id="225" name="TextBox 224">
            <a:extLst>
              <a:ext uri="{FF2B5EF4-FFF2-40B4-BE49-F238E27FC236}">
                <a16:creationId xmlns:a16="http://schemas.microsoft.com/office/drawing/2014/main" id="{937FDA35-C335-56D4-784F-535B1A3F4C0F}"/>
              </a:ext>
            </a:extLst>
          </p:cNvPr>
          <p:cNvSpPr txBox="1"/>
          <p:nvPr/>
        </p:nvSpPr>
        <p:spPr>
          <a:xfrm>
            <a:off x="3331971" y="5979243"/>
            <a:ext cx="2314797" cy="415498"/>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Activities I would like to participate in:</a:t>
            </a:r>
          </a:p>
        </p:txBody>
      </p:sp>
      <p:sp>
        <p:nvSpPr>
          <p:cNvPr id="226" name="Rounded Rectangle 225">
            <a:extLst>
              <a:ext uri="{FF2B5EF4-FFF2-40B4-BE49-F238E27FC236}">
                <a16:creationId xmlns:a16="http://schemas.microsoft.com/office/drawing/2014/main" id="{788B22F4-3B2A-EB5A-E43D-DCB8ACDCAD11}"/>
              </a:ext>
            </a:extLst>
          </p:cNvPr>
          <p:cNvSpPr>
            <a:spLocks/>
          </p:cNvSpPr>
          <p:nvPr/>
        </p:nvSpPr>
        <p:spPr>
          <a:xfrm>
            <a:off x="6679930" y="1169306"/>
            <a:ext cx="2551781" cy="2037892"/>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a:extLst>
              <a:ext uri="{FF2B5EF4-FFF2-40B4-BE49-F238E27FC236}">
                <a16:creationId xmlns:a16="http://schemas.microsoft.com/office/drawing/2014/main" id="{A7275940-EDB4-155D-AB52-D5666FA95C91}"/>
              </a:ext>
            </a:extLst>
          </p:cNvPr>
          <p:cNvSpPr/>
          <p:nvPr/>
        </p:nvSpPr>
        <p:spPr>
          <a:xfrm>
            <a:off x="6936890" y="1272802"/>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AF564281-9E97-D3BD-C057-362D5F8B17A2}"/>
              </a:ext>
            </a:extLst>
          </p:cNvPr>
          <p:cNvSpPr txBox="1"/>
          <p:nvPr/>
        </p:nvSpPr>
        <p:spPr>
          <a:xfrm>
            <a:off x="6995569" y="1221317"/>
            <a:ext cx="1014783" cy="276999"/>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Plant care, restoration and conservation</a:t>
            </a:r>
            <a:endParaRPr lang="en-US" sz="600" b="1" dirty="0">
              <a:solidFill>
                <a:srgbClr val="C26553"/>
              </a:solidFill>
              <a:latin typeface="Arial" panose="020B0604020202020204" pitchFamily="34" charset="0"/>
              <a:cs typeface="Arial" panose="020B0604020202020204" pitchFamily="34" charset="0"/>
            </a:endParaRPr>
          </a:p>
        </p:txBody>
      </p:sp>
      <p:sp>
        <p:nvSpPr>
          <p:cNvPr id="229" name="Rounded Rectangle 228">
            <a:extLst>
              <a:ext uri="{FF2B5EF4-FFF2-40B4-BE49-F238E27FC236}">
                <a16:creationId xmlns:a16="http://schemas.microsoft.com/office/drawing/2014/main" id="{444AF715-6A54-6117-5EB1-BB40000EF421}"/>
              </a:ext>
            </a:extLst>
          </p:cNvPr>
          <p:cNvSpPr/>
          <p:nvPr/>
        </p:nvSpPr>
        <p:spPr>
          <a:xfrm>
            <a:off x="6936890" y="1555152"/>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a:extLst>
              <a:ext uri="{FF2B5EF4-FFF2-40B4-BE49-F238E27FC236}">
                <a16:creationId xmlns:a16="http://schemas.microsoft.com/office/drawing/2014/main" id="{11E0F216-A58D-49D6-AE33-3FED8B855F48}"/>
              </a:ext>
            </a:extLst>
          </p:cNvPr>
          <p:cNvSpPr txBox="1"/>
          <p:nvPr/>
        </p:nvSpPr>
        <p:spPr>
          <a:xfrm>
            <a:off x="6995569" y="1503667"/>
            <a:ext cx="961080" cy="276999"/>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Animal care and conservation</a:t>
            </a:r>
            <a:endParaRPr lang="en-US" sz="600" b="1" dirty="0">
              <a:solidFill>
                <a:srgbClr val="C26553"/>
              </a:solidFill>
              <a:latin typeface="Arial" panose="020B0604020202020204" pitchFamily="34" charset="0"/>
              <a:cs typeface="Arial" panose="020B0604020202020204" pitchFamily="34" charset="0"/>
            </a:endParaRPr>
          </a:p>
        </p:txBody>
      </p:sp>
      <p:sp>
        <p:nvSpPr>
          <p:cNvPr id="231" name="Rounded Rectangle 230">
            <a:extLst>
              <a:ext uri="{FF2B5EF4-FFF2-40B4-BE49-F238E27FC236}">
                <a16:creationId xmlns:a16="http://schemas.microsoft.com/office/drawing/2014/main" id="{205BC348-8D81-23D2-6482-00B292E21EE8}"/>
              </a:ext>
            </a:extLst>
          </p:cNvPr>
          <p:cNvSpPr/>
          <p:nvPr/>
        </p:nvSpPr>
        <p:spPr>
          <a:xfrm>
            <a:off x="8048924" y="1267631"/>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8FE25146-6ED7-E2EB-9A42-0FBD8208AEAE}"/>
              </a:ext>
            </a:extLst>
          </p:cNvPr>
          <p:cNvSpPr txBox="1"/>
          <p:nvPr/>
        </p:nvSpPr>
        <p:spPr>
          <a:xfrm>
            <a:off x="8107603" y="1528251"/>
            <a:ext cx="961080" cy="184666"/>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Arts and crafts</a:t>
            </a:r>
            <a:endParaRPr lang="en-US" sz="600" b="1" dirty="0">
              <a:solidFill>
                <a:srgbClr val="C26553"/>
              </a:solidFill>
              <a:latin typeface="Arial" panose="020B0604020202020204" pitchFamily="34" charset="0"/>
              <a:cs typeface="Arial" panose="020B0604020202020204" pitchFamily="34" charset="0"/>
            </a:endParaRPr>
          </a:p>
        </p:txBody>
      </p:sp>
      <p:sp>
        <p:nvSpPr>
          <p:cNvPr id="233" name="Rounded Rectangle 232">
            <a:extLst>
              <a:ext uri="{FF2B5EF4-FFF2-40B4-BE49-F238E27FC236}">
                <a16:creationId xmlns:a16="http://schemas.microsoft.com/office/drawing/2014/main" id="{C6F41777-D2C9-0278-F4A0-2BA8BCCCF095}"/>
              </a:ext>
            </a:extLst>
          </p:cNvPr>
          <p:cNvSpPr/>
          <p:nvPr/>
        </p:nvSpPr>
        <p:spPr>
          <a:xfrm>
            <a:off x="8048924" y="1579736"/>
            <a:ext cx="91440" cy="91440"/>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44BF649A-E96D-16DF-EDB2-64CE86BFE55E}"/>
              </a:ext>
            </a:extLst>
          </p:cNvPr>
          <p:cNvSpPr txBox="1"/>
          <p:nvPr/>
        </p:nvSpPr>
        <p:spPr>
          <a:xfrm>
            <a:off x="8107603" y="1222757"/>
            <a:ext cx="961080" cy="369332"/>
          </a:xfrm>
          <a:prstGeom prst="rect">
            <a:avLst/>
          </a:prstGeom>
          <a:noFill/>
        </p:spPr>
        <p:txBody>
          <a:bodyPr wrap="square" rtlCol="0">
            <a:spAutoFit/>
          </a:bodyPr>
          <a:lstStyle/>
          <a:p>
            <a:r>
              <a:rPr lang="en-US" sz="600" b="1" dirty="0">
                <a:solidFill>
                  <a:srgbClr val="FDF7E9"/>
                </a:solidFill>
                <a:latin typeface="Arial" panose="020B0604020202020204" pitchFamily="34" charset="0"/>
                <a:cs typeface="Arial" panose="020B0604020202020204" pitchFamily="34" charset="0"/>
              </a:rPr>
              <a:t>Research projects and educating people about wildlife</a:t>
            </a:r>
            <a:endParaRPr lang="en-US" sz="600" b="1" dirty="0">
              <a:solidFill>
                <a:srgbClr val="C26553"/>
              </a:solidFill>
              <a:latin typeface="Arial" panose="020B0604020202020204" pitchFamily="34" charset="0"/>
              <a:cs typeface="Arial" panose="020B0604020202020204" pitchFamily="34" charset="0"/>
            </a:endParaRPr>
          </a:p>
        </p:txBody>
      </p:sp>
      <p:sp>
        <p:nvSpPr>
          <p:cNvPr id="235" name="TextBox 234">
            <a:extLst>
              <a:ext uri="{FF2B5EF4-FFF2-40B4-BE49-F238E27FC236}">
                <a16:creationId xmlns:a16="http://schemas.microsoft.com/office/drawing/2014/main" id="{DA3ACB70-765D-2741-3C55-81BE5BF59CDD}"/>
              </a:ext>
            </a:extLst>
          </p:cNvPr>
          <p:cNvSpPr txBox="1"/>
          <p:nvPr/>
        </p:nvSpPr>
        <p:spPr>
          <a:xfrm>
            <a:off x="6759925" y="1732561"/>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Other Activity Suggestions</a:t>
            </a:r>
          </a:p>
        </p:txBody>
      </p:sp>
      <p:sp>
        <p:nvSpPr>
          <p:cNvPr id="236" name="Rounded Rectangle 235">
            <a:extLst>
              <a:ext uri="{FF2B5EF4-FFF2-40B4-BE49-F238E27FC236}">
                <a16:creationId xmlns:a16="http://schemas.microsoft.com/office/drawing/2014/main" id="{AD641148-ACCD-5A45-C81D-5A230531B2E1}"/>
              </a:ext>
            </a:extLst>
          </p:cNvPr>
          <p:cNvSpPr/>
          <p:nvPr/>
        </p:nvSpPr>
        <p:spPr>
          <a:xfrm>
            <a:off x="6862837" y="1994171"/>
            <a:ext cx="2205846" cy="560638"/>
          </a:xfrm>
          <a:prstGeom prst="roundRect">
            <a:avLst>
              <a:gd name="adj" fmla="val 1123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ounded Rectangle 237">
            <a:extLst>
              <a:ext uri="{FF2B5EF4-FFF2-40B4-BE49-F238E27FC236}">
                <a16:creationId xmlns:a16="http://schemas.microsoft.com/office/drawing/2014/main" id="{55BADACA-3D89-FAF0-8000-290AD1067485}"/>
              </a:ext>
            </a:extLst>
          </p:cNvPr>
          <p:cNvSpPr>
            <a:spLocks/>
          </p:cNvSpPr>
          <p:nvPr/>
        </p:nvSpPr>
        <p:spPr>
          <a:xfrm>
            <a:off x="8207614" y="2691136"/>
            <a:ext cx="864102" cy="295335"/>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rgbClr val="F4D68F"/>
              </a:solidFill>
            </a:endParaRPr>
          </a:p>
        </p:txBody>
      </p:sp>
      <p:sp>
        <p:nvSpPr>
          <p:cNvPr id="239" name="TextBox 238">
            <a:extLst>
              <a:ext uri="{FF2B5EF4-FFF2-40B4-BE49-F238E27FC236}">
                <a16:creationId xmlns:a16="http://schemas.microsoft.com/office/drawing/2014/main" id="{D1A580EA-06BC-D504-B050-18932F2B7ACD}"/>
              </a:ext>
            </a:extLst>
          </p:cNvPr>
          <p:cNvSpPr txBox="1"/>
          <p:nvPr/>
        </p:nvSpPr>
        <p:spPr>
          <a:xfrm>
            <a:off x="8258595" y="2712952"/>
            <a:ext cx="762140" cy="246221"/>
          </a:xfrm>
          <a:prstGeom prst="rect">
            <a:avLst/>
          </a:prstGeom>
          <a:noFill/>
        </p:spPr>
        <p:txBody>
          <a:bodyPr wrap="square" rtlCol="0">
            <a:spAutoFit/>
          </a:bodyPr>
          <a:lstStyle/>
          <a:p>
            <a:pPr algn="ctr"/>
            <a:r>
              <a:rPr lang="en-US" sz="1000" b="1" dirty="0">
                <a:solidFill>
                  <a:srgbClr val="FDF7E9"/>
                </a:solidFill>
                <a:effectLst/>
                <a:latin typeface="Arial" panose="020B0604020202020204" pitchFamily="34" charset="0"/>
                <a:cs typeface="Arial" panose="020B0604020202020204" pitchFamily="34" charset="0"/>
              </a:rPr>
              <a:t>SUBMIT</a:t>
            </a:r>
          </a:p>
        </p:txBody>
      </p:sp>
      <p:sp>
        <p:nvSpPr>
          <p:cNvPr id="240" name="Round Same Side Corner Rectangle 239">
            <a:extLst>
              <a:ext uri="{FF2B5EF4-FFF2-40B4-BE49-F238E27FC236}">
                <a16:creationId xmlns:a16="http://schemas.microsoft.com/office/drawing/2014/main" id="{B0DB7097-F4C7-B608-ED21-1737119B874E}"/>
              </a:ext>
            </a:extLst>
          </p:cNvPr>
          <p:cNvSpPr/>
          <p:nvPr/>
        </p:nvSpPr>
        <p:spPr>
          <a:xfrm>
            <a:off x="6528974" y="3751321"/>
            <a:ext cx="2851524" cy="864869"/>
          </a:xfrm>
          <a:prstGeom prst="round2SameRect">
            <a:avLst>
              <a:gd name="adj1" fmla="val 0"/>
              <a:gd name="adj2" fmla="val 23437"/>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Picture 240" descr="A black background with a black square&#10;&#10;Description automatically generated with medium confidence">
            <a:extLst>
              <a:ext uri="{FF2B5EF4-FFF2-40B4-BE49-F238E27FC236}">
                <a16:creationId xmlns:a16="http://schemas.microsoft.com/office/drawing/2014/main" id="{504EB2FF-DFF9-3D1B-DC0D-49FC7C1FD3E0}"/>
              </a:ext>
            </a:extLst>
          </p:cNvPr>
          <p:cNvPicPr>
            <a:picLocks noChangeAspect="1"/>
          </p:cNvPicPr>
          <p:nvPr/>
        </p:nvPicPr>
        <p:blipFill>
          <a:blip r:embed="rId11"/>
          <a:stretch>
            <a:fillRect/>
          </a:stretch>
        </p:blipFill>
        <p:spPr>
          <a:xfrm flipH="1">
            <a:off x="6950622" y="4200058"/>
            <a:ext cx="242657" cy="242657"/>
          </a:xfrm>
          <a:prstGeom prst="rect">
            <a:avLst/>
          </a:prstGeom>
        </p:spPr>
      </p:pic>
      <p:pic>
        <p:nvPicPr>
          <p:cNvPr id="242" name="Picture 241" descr="A black background with a black square&#10;&#10;Description automatically generated with medium confidence">
            <a:extLst>
              <a:ext uri="{FF2B5EF4-FFF2-40B4-BE49-F238E27FC236}">
                <a16:creationId xmlns:a16="http://schemas.microsoft.com/office/drawing/2014/main" id="{16B33148-E5CB-C5ED-C512-A62534A5E233}"/>
              </a:ext>
            </a:extLst>
          </p:cNvPr>
          <p:cNvPicPr>
            <a:picLocks noChangeAspect="1"/>
          </p:cNvPicPr>
          <p:nvPr/>
        </p:nvPicPr>
        <p:blipFill>
          <a:blip r:embed="rId12"/>
          <a:stretch>
            <a:fillRect/>
          </a:stretch>
        </p:blipFill>
        <p:spPr>
          <a:xfrm flipH="1">
            <a:off x="6707873" y="4236309"/>
            <a:ext cx="170157" cy="170157"/>
          </a:xfrm>
          <a:prstGeom prst="rect">
            <a:avLst/>
          </a:prstGeom>
        </p:spPr>
      </p:pic>
      <p:sp>
        <p:nvSpPr>
          <p:cNvPr id="243" name="TextBox 242">
            <a:extLst>
              <a:ext uri="{FF2B5EF4-FFF2-40B4-BE49-F238E27FC236}">
                <a16:creationId xmlns:a16="http://schemas.microsoft.com/office/drawing/2014/main" id="{A90D2CDF-C2F7-264E-315A-FC7572AFBF85}"/>
              </a:ext>
            </a:extLst>
          </p:cNvPr>
          <p:cNvSpPr txBox="1"/>
          <p:nvPr/>
        </p:nvSpPr>
        <p:spPr>
          <a:xfrm>
            <a:off x="6617584" y="3891207"/>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spTree>
    <p:extLst>
      <p:ext uri="{BB962C8B-B14F-4D97-AF65-F5344CB8AC3E}">
        <p14:creationId xmlns:p14="http://schemas.microsoft.com/office/powerpoint/2010/main" val="2135016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FBDA5DD3-CF3C-4029-A5A5-ECF1C63ACBBE}"/>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326CFECE-E8F3-7036-9BE1-691EC1175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069E02A3-3597-FAC0-7D10-64B7DC604CE8}"/>
              </a:ext>
            </a:extLst>
          </p:cNvPr>
          <p:cNvSpPr txBox="1"/>
          <p:nvPr/>
        </p:nvSpPr>
        <p:spPr>
          <a:xfrm>
            <a:off x="1399301" y="508207"/>
            <a:ext cx="8225961"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MEDIA QUERY LAYOUT: </a:t>
            </a:r>
            <a:r>
              <a:rPr lang="en-US" b="1" i="1" dirty="0">
                <a:solidFill>
                  <a:srgbClr val="2A242F"/>
                </a:solidFill>
                <a:latin typeface="Arial" panose="020B0604020202020204" pitchFamily="34" charset="0"/>
                <a:cs typeface="Arial" panose="020B0604020202020204" pitchFamily="34" charset="0"/>
              </a:rPr>
              <a:t>GET INVOLVED PAGE</a:t>
            </a:r>
          </a:p>
        </p:txBody>
      </p:sp>
      <p:sp>
        <p:nvSpPr>
          <p:cNvPr id="72" name="Rounded Rectangle 71">
            <a:extLst>
              <a:ext uri="{FF2B5EF4-FFF2-40B4-BE49-F238E27FC236}">
                <a16:creationId xmlns:a16="http://schemas.microsoft.com/office/drawing/2014/main" id="{226F3E5F-9535-FA08-F1A3-B24B1A9B4594}"/>
              </a:ext>
            </a:extLst>
          </p:cNvPr>
          <p:cNvSpPr/>
          <p:nvPr/>
        </p:nvSpPr>
        <p:spPr>
          <a:xfrm>
            <a:off x="3108951" y="1169307"/>
            <a:ext cx="2853690" cy="5378897"/>
          </a:xfrm>
          <a:prstGeom prst="roundRect">
            <a:avLst>
              <a:gd name="adj" fmla="val 8521"/>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ounded Rectangle 72">
            <a:extLst>
              <a:ext uri="{FF2B5EF4-FFF2-40B4-BE49-F238E27FC236}">
                <a16:creationId xmlns:a16="http://schemas.microsoft.com/office/drawing/2014/main" id="{11991AAA-1E0D-55E8-B2C8-324D17FDADFE}"/>
              </a:ext>
            </a:extLst>
          </p:cNvPr>
          <p:cNvSpPr/>
          <p:nvPr/>
        </p:nvSpPr>
        <p:spPr>
          <a:xfrm>
            <a:off x="6528976" y="1169307"/>
            <a:ext cx="2853690" cy="3446884"/>
          </a:xfrm>
          <a:prstGeom prst="roundRect">
            <a:avLst>
              <a:gd name="adj" fmla="val 7612"/>
            </a:avLst>
          </a:prstGeom>
          <a:solidFill>
            <a:srgbClr val="FDF7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a:extLst>
              <a:ext uri="{FF2B5EF4-FFF2-40B4-BE49-F238E27FC236}">
                <a16:creationId xmlns:a16="http://schemas.microsoft.com/office/drawing/2014/main" id="{0A668AA0-C105-E7E8-B3AD-982E5A5A52D5}"/>
              </a:ext>
            </a:extLst>
          </p:cNvPr>
          <p:cNvSpPr/>
          <p:nvPr/>
        </p:nvSpPr>
        <p:spPr>
          <a:xfrm>
            <a:off x="3108950" y="1169307"/>
            <a:ext cx="2853689" cy="5378897"/>
          </a:xfrm>
          <a:prstGeom prst="roundRect">
            <a:avLst>
              <a:gd name="adj" fmla="val 91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58354508-0C62-E707-D09D-861B8BDB8955}"/>
              </a:ext>
            </a:extLst>
          </p:cNvPr>
          <p:cNvSpPr txBox="1"/>
          <p:nvPr/>
        </p:nvSpPr>
        <p:spPr>
          <a:xfrm>
            <a:off x="3455501" y="2435901"/>
            <a:ext cx="2160586" cy="523220"/>
          </a:xfrm>
          <a:prstGeom prst="rect">
            <a:avLst/>
          </a:prstGeom>
          <a:noFill/>
        </p:spPr>
        <p:txBody>
          <a:bodyPr wrap="square" rtlCol="0">
            <a:spAutoFit/>
          </a:bodyPr>
          <a:lstStyle/>
          <a:p>
            <a:pPr algn="ctr"/>
            <a:r>
              <a:rPr lang="en-US" sz="14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Interested? Come and Join Us!</a:t>
            </a:r>
          </a:p>
        </p:txBody>
      </p:sp>
      <p:sp>
        <p:nvSpPr>
          <p:cNvPr id="87" name="Rounded Rectangle 86">
            <a:extLst>
              <a:ext uri="{FF2B5EF4-FFF2-40B4-BE49-F238E27FC236}">
                <a16:creationId xmlns:a16="http://schemas.microsoft.com/office/drawing/2014/main" id="{82665B2E-7C99-755C-A4BF-6AF605A4378F}"/>
              </a:ext>
            </a:extLst>
          </p:cNvPr>
          <p:cNvSpPr>
            <a:spLocks/>
          </p:cNvSpPr>
          <p:nvPr/>
        </p:nvSpPr>
        <p:spPr>
          <a:xfrm>
            <a:off x="4621669" y="3026219"/>
            <a:ext cx="1167856" cy="339890"/>
          </a:xfrm>
          <a:prstGeom prst="roundRect">
            <a:avLst>
              <a:gd name="adj" fmla="val 16533"/>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TextBox 87">
            <a:extLst>
              <a:ext uri="{FF2B5EF4-FFF2-40B4-BE49-F238E27FC236}">
                <a16:creationId xmlns:a16="http://schemas.microsoft.com/office/drawing/2014/main" id="{C5236AF8-D22E-93A0-FE19-8B0F45F628D6}"/>
              </a:ext>
            </a:extLst>
          </p:cNvPr>
          <p:cNvSpPr txBox="1"/>
          <p:nvPr/>
        </p:nvSpPr>
        <p:spPr>
          <a:xfrm>
            <a:off x="4856013" y="3057664"/>
            <a:ext cx="940483" cy="276999"/>
          </a:xfrm>
          <a:prstGeom prst="rect">
            <a:avLst/>
          </a:prstGeom>
          <a:noFill/>
        </p:spPr>
        <p:txBody>
          <a:bodyPr wrap="square" rtlCol="0">
            <a:spAutoFit/>
          </a:bodyPr>
          <a:lstStyle/>
          <a:p>
            <a:r>
              <a:rPr lang="en-US" sz="6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Present About Wildlife at Toad Hall</a:t>
            </a:r>
          </a:p>
        </p:txBody>
      </p:sp>
      <p:sp>
        <p:nvSpPr>
          <p:cNvPr id="89" name="Rounded Rectangle 88">
            <a:extLst>
              <a:ext uri="{FF2B5EF4-FFF2-40B4-BE49-F238E27FC236}">
                <a16:creationId xmlns:a16="http://schemas.microsoft.com/office/drawing/2014/main" id="{D5C2D151-4363-E123-0592-D2584EE913BD}"/>
              </a:ext>
            </a:extLst>
          </p:cNvPr>
          <p:cNvSpPr>
            <a:spLocks/>
          </p:cNvSpPr>
          <p:nvPr/>
        </p:nvSpPr>
        <p:spPr>
          <a:xfrm>
            <a:off x="3269491" y="3026219"/>
            <a:ext cx="1166060" cy="339890"/>
          </a:xfrm>
          <a:prstGeom prst="roundRect">
            <a:avLst>
              <a:gd name="adj" fmla="val 18139"/>
            </a:avLst>
          </a:prstGeom>
          <a:noFill/>
          <a:ln w="12700">
            <a:solidFill>
              <a:srgbClr val="F2C86E"/>
            </a:solid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TextBox 89">
            <a:extLst>
              <a:ext uri="{FF2B5EF4-FFF2-40B4-BE49-F238E27FC236}">
                <a16:creationId xmlns:a16="http://schemas.microsoft.com/office/drawing/2014/main" id="{C9ACEFF2-AA9D-3C7F-F9E6-DF098E56F2F8}"/>
              </a:ext>
            </a:extLst>
          </p:cNvPr>
          <p:cNvSpPr txBox="1"/>
          <p:nvPr/>
        </p:nvSpPr>
        <p:spPr>
          <a:xfrm>
            <a:off x="3493666" y="3056009"/>
            <a:ext cx="953838" cy="276999"/>
          </a:xfrm>
          <a:prstGeom prst="rect">
            <a:avLst/>
          </a:prstGeom>
          <a:noFill/>
        </p:spPr>
        <p:txBody>
          <a:bodyPr wrap="square" rtlCol="0">
            <a:spAutoFit/>
          </a:bodyPr>
          <a:lstStyle/>
          <a:p>
            <a:r>
              <a:rPr lang="en-US" sz="600" b="1" dirty="0">
                <a:solidFill>
                  <a:srgbClr val="F2C86E"/>
                </a:solidFill>
                <a:effectLst>
                  <a:outerShdw blurRad="465915" algn="ctr" rotWithShape="0">
                    <a:srgbClr val="F2C86E">
                      <a:alpha val="44000"/>
                    </a:srgbClr>
                  </a:outerShdw>
                </a:effectLst>
                <a:latin typeface="Arial" panose="020B0604020202020204" pitchFamily="34" charset="0"/>
                <a:cs typeface="Arial" panose="020B0604020202020204" pitchFamily="34" charset="0"/>
              </a:rPr>
              <a:t>Become a Sonoran Desert Club Member</a:t>
            </a:r>
          </a:p>
        </p:txBody>
      </p:sp>
      <p:sp>
        <p:nvSpPr>
          <p:cNvPr id="93" name="Rounded Rectangle 92">
            <a:extLst>
              <a:ext uri="{FF2B5EF4-FFF2-40B4-BE49-F238E27FC236}">
                <a16:creationId xmlns:a16="http://schemas.microsoft.com/office/drawing/2014/main" id="{7E3A0EF0-1468-A2F7-7F4D-E867073D04CC}"/>
              </a:ext>
            </a:extLst>
          </p:cNvPr>
          <p:cNvSpPr>
            <a:spLocks/>
          </p:cNvSpPr>
          <p:nvPr/>
        </p:nvSpPr>
        <p:spPr>
          <a:xfrm>
            <a:off x="3261903" y="3522575"/>
            <a:ext cx="2551781" cy="3025628"/>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A0CFDC8D-E359-FC53-1D57-87F43471EEF9}"/>
              </a:ext>
            </a:extLst>
          </p:cNvPr>
          <p:cNvSpPr txBox="1"/>
          <p:nvPr/>
        </p:nvSpPr>
        <p:spPr>
          <a:xfrm>
            <a:off x="3320819" y="3634537"/>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Full Name</a:t>
            </a:r>
          </a:p>
        </p:txBody>
      </p:sp>
      <p:sp>
        <p:nvSpPr>
          <p:cNvPr id="95" name="Rounded Rectangle 94">
            <a:extLst>
              <a:ext uri="{FF2B5EF4-FFF2-40B4-BE49-F238E27FC236}">
                <a16:creationId xmlns:a16="http://schemas.microsoft.com/office/drawing/2014/main" id="{FA9A24D9-5DD8-F10E-5AD6-24B60B3B2261}"/>
              </a:ext>
            </a:extLst>
          </p:cNvPr>
          <p:cNvSpPr/>
          <p:nvPr/>
        </p:nvSpPr>
        <p:spPr>
          <a:xfrm>
            <a:off x="3423731" y="3896147"/>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43DED4AC-AB74-8E21-3AB1-6630F372344B}"/>
              </a:ext>
            </a:extLst>
          </p:cNvPr>
          <p:cNvSpPr txBox="1"/>
          <p:nvPr/>
        </p:nvSpPr>
        <p:spPr>
          <a:xfrm>
            <a:off x="3389421" y="3883165"/>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First Name</a:t>
            </a:r>
          </a:p>
        </p:txBody>
      </p:sp>
      <p:sp>
        <p:nvSpPr>
          <p:cNvPr id="97" name="Rounded Rectangle 96">
            <a:extLst>
              <a:ext uri="{FF2B5EF4-FFF2-40B4-BE49-F238E27FC236}">
                <a16:creationId xmlns:a16="http://schemas.microsoft.com/office/drawing/2014/main" id="{2AD52D8A-2061-FB0A-2A67-03DEB9BD0282}"/>
              </a:ext>
            </a:extLst>
          </p:cNvPr>
          <p:cNvSpPr/>
          <p:nvPr/>
        </p:nvSpPr>
        <p:spPr>
          <a:xfrm>
            <a:off x="4550585" y="3896147"/>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1D098750-E2A3-E09A-6F76-43DB81C4524D}"/>
              </a:ext>
            </a:extLst>
          </p:cNvPr>
          <p:cNvSpPr txBox="1"/>
          <p:nvPr/>
        </p:nvSpPr>
        <p:spPr>
          <a:xfrm>
            <a:off x="4527489" y="3885616"/>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Last Name</a:t>
            </a:r>
          </a:p>
        </p:txBody>
      </p:sp>
      <p:sp>
        <p:nvSpPr>
          <p:cNvPr id="101" name="Rounded Rectangle 100">
            <a:extLst>
              <a:ext uri="{FF2B5EF4-FFF2-40B4-BE49-F238E27FC236}">
                <a16:creationId xmlns:a16="http://schemas.microsoft.com/office/drawing/2014/main" id="{DFE0A814-A79F-64AE-BB19-71FF7F6B86C0}"/>
              </a:ext>
            </a:extLst>
          </p:cNvPr>
          <p:cNvSpPr/>
          <p:nvPr/>
        </p:nvSpPr>
        <p:spPr>
          <a:xfrm>
            <a:off x="4550585" y="4356419"/>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933C445E-6ACC-3490-2A86-594DA7FC0899}"/>
              </a:ext>
            </a:extLst>
          </p:cNvPr>
          <p:cNvSpPr txBox="1"/>
          <p:nvPr/>
        </p:nvSpPr>
        <p:spPr>
          <a:xfrm>
            <a:off x="3320819" y="4555081"/>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Email Address</a:t>
            </a:r>
          </a:p>
        </p:txBody>
      </p:sp>
      <p:sp>
        <p:nvSpPr>
          <p:cNvPr id="103" name="Rounded Rectangle 102">
            <a:extLst>
              <a:ext uri="{FF2B5EF4-FFF2-40B4-BE49-F238E27FC236}">
                <a16:creationId xmlns:a16="http://schemas.microsoft.com/office/drawing/2014/main" id="{D1317E14-1365-E55A-6CEA-52A00FD2DAED}"/>
              </a:ext>
            </a:extLst>
          </p:cNvPr>
          <p:cNvSpPr/>
          <p:nvPr/>
        </p:nvSpPr>
        <p:spPr>
          <a:xfrm>
            <a:off x="3423731" y="4816691"/>
            <a:ext cx="2205846"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5D41264B-0475-8151-B3C2-8269FE974FC9}"/>
              </a:ext>
            </a:extLst>
          </p:cNvPr>
          <p:cNvSpPr txBox="1"/>
          <p:nvPr/>
        </p:nvSpPr>
        <p:spPr>
          <a:xfrm>
            <a:off x="3389420" y="4803709"/>
            <a:ext cx="1760827"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School or personal email</a:t>
            </a:r>
          </a:p>
        </p:txBody>
      </p:sp>
      <p:sp>
        <p:nvSpPr>
          <p:cNvPr id="105" name="TextBox 104">
            <a:extLst>
              <a:ext uri="{FF2B5EF4-FFF2-40B4-BE49-F238E27FC236}">
                <a16:creationId xmlns:a16="http://schemas.microsoft.com/office/drawing/2014/main" id="{A4783B7E-CE20-8937-267B-97301E5E20F3}"/>
              </a:ext>
            </a:extLst>
          </p:cNvPr>
          <p:cNvSpPr txBox="1"/>
          <p:nvPr/>
        </p:nvSpPr>
        <p:spPr>
          <a:xfrm>
            <a:off x="3335206" y="4095614"/>
            <a:ext cx="67715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MEID</a:t>
            </a:r>
          </a:p>
        </p:txBody>
      </p:sp>
      <p:sp>
        <p:nvSpPr>
          <p:cNvPr id="106" name="Rounded Rectangle 105">
            <a:extLst>
              <a:ext uri="{FF2B5EF4-FFF2-40B4-BE49-F238E27FC236}">
                <a16:creationId xmlns:a16="http://schemas.microsoft.com/office/drawing/2014/main" id="{14535138-CFA4-911B-73F4-4C0FB810532E}"/>
              </a:ext>
            </a:extLst>
          </p:cNvPr>
          <p:cNvSpPr/>
          <p:nvPr/>
        </p:nvSpPr>
        <p:spPr>
          <a:xfrm>
            <a:off x="3423731" y="4352619"/>
            <a:ext cx="1081505"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7B95F232-B8C7-82E1-BE6E-2A3700B9E282}"/>
              </a:ext>
            </a:extLst>
          </p:cNvPr>
          <p:cNvSpPr txBox="1"/>
          <p:nvPr/>
        </p:nvSpPr>
        <p:spPr>
          <a:xfrm>
            <a:off x="4470289" y="4099051"/>
            <a:ext cx="1134436"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Phone Number</a:t>
            </a:r>
          </a:p>
        </p:txBody>
      </p:sp>
      <p:sp>
        <p:nvSpPr>
          <p:cNvPr id="138" name="Rounded Rectangle 137">
            <a:extLst>
              <a:ext uri="{FF2B5EF4-FFF2-40B4-BE49-F238E27FC236}">
                <a16:creationId xmlns:a16="http://schemas.microsoft.com/office/drawing/2014/main" id="{A03F0DA5-EC16-E410-9044-52BE1164AA3D}"/>
              </a:ext>
            </a:extLst>
          </p:cNvPr>
          <p:cNvSpPr/>
          <p:nvPr/>
        </p:nvSpPr>
        <p:spPr>
          <a:xfrm>
            <a:off x="3423731" y="5165037"/>
            <a:ext cx="2205846" cy="286908"/>
          </a:xfrm>
          <a:prstGeom prst="roundRect">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75E93E4E-5B21-7B48-8928-46A745ACF4E5}"/>
              </a:ext>
            </a:extLst>
          </p:cNvPr>
          <p:cNvSpPr txBox="1"/>
          <p:nvPr/>
        </p:nvSpPr>
        <p:spPr>
          <a:xfrm>
            <a:off x="3426592" y="5178787"/>
            <a:ext cx="152976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Presentation Details</a:t>
            </a:r>
          </a:p>
        </p:txBody>
      </p:sp>
      <p:sp>
        <p:nvSpPr>
          <p:cNvPr id="111" name="Rounded Rectangle 110">
            <a:extLst>
              <a:ext uri="{FF2B5EF4-FFF2-40B4-BE49-F238E27FC236}">
                <a16:creationId xmlns:a16="http://schemas.microsoft.com/office/drawing/2014/main" id="{AD35C42D-29C4-CDBA-5F14-3E9C5BFD895E}"/>
              </a:ext>
            </a:extLst>
          </p:cNvPr>
          <p:cNvSpPr/>
          <p:nvPr/>
        </p:nvSpPr>
        <p:spPr>
          <a:xfrm>
            <a:off x="3429156" y="5714383"/>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BA3A7DB1-2360-4DC9-D137-8AC4629B517E}"/>
              </a:ext>
            </a:extLst>
          </p:cNvPr>
          <p:cNvSpPr txBox="1"/>
          <p:nvPr/>
        </p:nvSpPr>
        <p:spPr>
          <a:xfrm>
            <a:off x="3394846" y="5701401"/>
            <a:ext cx="98911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MM/DD/YYY</a:t>
            </a:r>
          </a:p>
        </p:txBody>
      </p:sp>
      <p:sp>
        <p:nvSpPr>
          <p:cNvPr id="113" name="Rounded Rectangle 112">
            <a:extLst>
              <a:ext uri="{FF2B5EF4-FFF2-40B4-BE49-F238E27FC236}">
                <a16:creationId xmlns:a16="http://schemas.microsoft.com/office/drawing/2014/main" id="{AC94BE21-0680-C265-A838-0696AACED1B5}"/>
              </a:ext>
            </a:extLst>
          </p:cNvPr>
          <p:cNvSpPr/>
          <p:nvPr/>
        </p:nvSpPr>
        <p:spPr>
          <a:xfrm>
            <a:off x="4556010" y="5714383"/>
            <a:ext cx="1078992"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229AB5F2-04EA-7F44-1F60-3AB1408B08E9}"/>
              </a:ext>
            </a:extLst>
          </p:cNvPr>
          <p:cNvSpPr txBox="1"/>
          <p:nvPr/>
        </p:nvSpPr>
        <p:spPr>
          <a:xfrm>
            <a:off x="4532914" y="5703852"/>
            <a:ext cx="750651" cy="215444"/>
          </a:xfrm>
          <a:prstGeom prst="rect">
            <a:avLst/>
          </a:prstGeom>
          <a:noFill/>
        </p:spPr>
        <p:txBody>
          <a:bodyPr wrap="square" rtlCol="0">
            <a:spAutoFit/>
          </a:bodyPr>
          <a:lstStyle/>
          <a:p>
            <a:r>
              <a:rPr lang="en-US" sz="800" dirty="0">
                <a:solidFill>
                  <a:srgbClr val="2A242F">
                    <a:alpha val="60373"/>
                  </a:srgbClr>
                </a:solidFill>
                <a:latin typeface="Arial" panose="020B0604020202020204" pitchFamily="34" charset="0"/>
                <a:cs typeface="Arial" panose="020B0604020202020204" pitchFamily="34" charset="0"/>
              </a:rPr>
              <a:t>Select Type</a:t>
            </a:r>
          </a:p>
        </p:txBody>
      </p:sp>
      <p:sp>
        <p:nvSpPr>
          <p:cNvPr id="115" name="TextBox 114">
            <a:extLst>
              <a:ext uri="{FF2B5EF4-FFF2-40B4-BE49-F238E27FC236}">
                <a16:creationId xmlns:a16="http://schemas.microsoft.com/office/drawing/2014/main" id="{A4685263-FECB-F43C-FC85-4C4E1AABDB9B}"/>
              </a:ext>
            </a:extLst>
          </p:cNvPr>
          <p:cNvSpPr txBox="1"/>
          <p:nvPr/>
        </p:nvSpPr>
        <p:spPr>
          <a:xfrm>
            <a:off x="4470289" y="5462939"/>
            <a:ext cx="117647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Type</a:t>
            </a:r>
          </a:p>
        </p:txBody>
      </p:sp>
      <p:pic>
        <p:nvPicPr>
          <p:cNvPr id="116" name="Graphic 115" descr="Caret Down with solid fill">
            <a:extLst>
              <a:ext uri="{FF2B5EF4-FFF2-40B4-BE49-F238E27FC236}">
                <a16:creationId xmlns:a16="http://schemas.microsoft.com/office/drawing/2014/main" id="{DDEA6FA3-4857-5DA2-4135-E347E4419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2368" y="5736452"/>
            <a:ext cx="155460" cy="155460"/>
          </a:xfrm>
          <a:prstGeom prst="rect">
            <a:avLst/>
          </a:prstGeom>
        </p:spPr>
      </p:pic>
      <p:pic>
        <p:nvPicPr>
          <p:cNvPr id="117" name="Graphic 116" descr="Caret Down with solid fill">
            <a:extLst>
              <a:ext uri="{FF2B5EF4-FFF2-40B4-BE49-F238E27FC236}">
                <a16:creationId xmlns:a16="http://schemas.microsoft.com/office/drawing/2014/main" id="{44B6412B-F968-02D5-5314-1017D5A738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1360" y="5736452"/>
            <a:ext cx="155460" cy="155460"/>
          </a:xfrm>
          <a:prstGeom prst="rect">
            <a:avLst/>
          </a:prstGeom>
        </p:spPr>
      </p:pic>
      <p:sp>
        <p:nvSpPr>
          <p:cNvPr id="119" name="Rounded Rectangle 118">
            <a:extLst>
              <a:ext uri="{FF2B5EF4-FFF2-40B4-BE49-F238E27FC236}">
                <a16:creationId xmlns:a16="http://schemas.microsoft.com/office/drawing/2014/main" id="{76B6B42F-C256-6C50-3FEE-8C57ADC357B5}"/>
              </a:ext>
            </a:extLst>
          </p:cNvPr>
          <p:cNvSpPr>
            <a:spLocks/>
          </p:cNvSpPr>
          <p:nvPr/>
        </p:nvSpPr>
        <p:spPr>
          <a:xfrm>
            <a:off x="6679930" y="1169307"/>
            <a:ext cx="2551781" cy="1564680"/>
          </a:xfrm>
          <a:prstGeom prst="roundRect">
            <a:avLst>
              <a:gd name="adj" fmla="val 4861"/>
            </a:avLst>
          </a:prstGeom>
          <a:solidFill>
            <a:srgbClr val="F2C86E"/>
          </a:solidFill>
          <a:ln>
            <a:noFill/>
          </a:ln>
          <a:effectLst>
            <a:outerShdw blurRad="177954" sx="102000" sy="102000" algn="ctr" rotWithShape="0">
              <a:srgbClr val="F2C86E">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06A55FB2-4EDA-96F3-51F8-D946F0213817}"/>
              </a:ext>
            </a:extLst>
          </p:cNvPr>
          <p:cNvSpPr txBox="1"/>
          <p:nvPr/>
        </p:nvSpPr>
        <p:spPr>
          <a:xfrm>
            <a:off x="6759925" y="1229012"/>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Description</a:t>
            </a:r>
          </a:p>
        </p:txBody>
      </p:sp>
      <p:sp>
        <p:nvSpPr>
          <p:cNvPr id="129" name="Rounded Rectangle 128">
            <a:extLst>
              <a:ext uri="{FF2B5EF4-FFF2-40B4-BE49-F238E27FC236}">
                <a16:creationId xmlns:a16="http://schemas.microsoft.com/office/drawing/2014/main" id="{01F71CE8-0123-C64B-B560-610D85FB0965}"/>
              </a:ext>
            </a:extLst>
          </p:cNvPr>
          <p:cNvSpPr/>
          <p:nvPr/>
        </p:nvSpPr>
        <p:spPr>
          <a:xfrm>
            <a:off x="6862837" y="1480120"/>
            <a:ext cx="2205846" cy="560638"/>
          </a:xfrm>
          <a:prstGeom prst="roundRect">
            <a:avLst>
              <a:gd name="adj" fmla="val 11230"/>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a:extLst>
              <a:ext uri="{FF2B5EF4-FFF2-40B4-BE49-F238E27FC236}">
                <a16:creationId xmlns:a16="http://schemas.microsoft.com/office/drawing/2014/main" id="{5721F9E2-7DFB-E5CC-EF49-6BB9EF328DC0}"/>
              </a:ext>
            </a:extLst>
          </p:cNvPr>
          <p:cNvSpPr>
            <a:spLocks/>
          </p:cNvSpPr>
          <p:nvPr/>
        </p:nvSpPr>
        <p:spPr>
          <a:xfrm>
            <a:off x="8207614" y="2252735"/>
            <a:ext cx="864102" cy="295335"/>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rgbClr val="F4D68F"/>
              </a:solidFill>
            </a:endParaRPr>
          </a:p>
        </p:txBody>
      </p:sp>
      <p:sp>
        <p:nvSpPr>
          <p:cNvPr id="131" name="TextBox 130">
            <a:extLst>
              <a:ext uri="{FF2B5EF4-FFF2-40B4-BE49-F238E27FC236}">
                <a16:creationId xmlns:a16="http://schemas.microsoft.com/office/drawing/2014/main" id="{C3CE4941-B10E-CDE8-AFE0-E366919C7EB8}"/>
              </a:ext>
            </a:extLst>
          </p:cNvPr>
          <p:cNvSpPr txBox="1"/>
          <p:nvPr/>
        </p:nvSpPr>
        <p:spPr>
          <a:xfrm>
            <a:off x="8258595" y="2274551"/>
            <a:ext cx="762140" cy="246221"/>
          </a:xfrm>
          <a:prstGeom prst="rect">
            <a:avLst/>
          </a:prstGeom>
          <a:noFill/>
        </p:spPr>
        <p:txBody>
          <a:bodyPr wrap="square" rtlCol="0">
            <a:spAutoFit/>
          </a:bodyPr>
          <a:lstStyle/>
          <a:p>
            <a:pPr algn="ctr"/>
            <a:r>
              <a:rPr lang="en-US" sz="1000" b="1" dirty="0">
                <a:solidFill>
                  <a:srgbClr val="FDF7E9"/>
                </a:solidFill>
                <a:effectLst/>
                <a:latin typeface="Arial" panose="020B0604020202020204" pitchFamily="34" charset="0"/>
                <a:cs typeface="Arial" panose="020B0604020202020204" pitchFamily="34" charset="0"/>
              </a:rPr>
              <a:t>SUBMIT</a:t>
            </a:r>
          </a:p>
        </p:txBody>
      </p:sp>
      <p:sp>
        <p:nvSpPr>
          <p:cNvPr id="132" name="Round Same Side Corner Rectangle 131">
            <a:extLst>
              <a:ext uri="{FF2B5EF4-FFF2-40B4-BE49-F238E27FC236}">
                <a16:creationId xmlns:a16="http://schemas.microsoft.com/office/drawing/2014/main" id="{A047DD33-F1CB-256D-C38C-9E902F3BD0D0}"/>
              </a:ext>
            </a:extLst>
          </p:cNvPr>
          <p:cNvSpPr/>
          <p:nvPr/>
        </p:nvSpPr>
        <p:spPr>
          <a:xfrm>
            <a:off x="6528974" y="3751321"/>
            <a:ext cx="2851524" cy="864869"/>
          </a:xfrm>
          <a:prstGeom prst="round2SameRect">
            <a:avLst>
              <a:gd name="adj1" fmla="val 0"/>
              <a:gd name="adj2" fmla="val 23437"/>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descr="A black background with a black square&#10;&#10;Description automatically generated with medium confidence">
            <a:extLst>
              <a:ext uri="{FF2B5EF4-FFF2-40B4-BE49-F238E27FC236}">
                <a16:creationId xmlns:a16="http://schemas.microsoft.com/office/drawing/2014/main" id="{38B70FC5-D843-E1AF-E14A-B4C4B05F4CD1}"/>
              </a:ext>
            </a:extLst>
          </p:cNvPr>
          <p:cNvPicPr>
            <a:picLocks noChangeAspect="1"/>
          </p:cNvPicPr>
          <p:nvPr/>
        </p:nvPicPr>
        <p:blipFill>
          <a:blip r:embed="rId7"/>
          <a:stretch>
            <a:fillRect/>
          </a:stretch>
        </p:blipFill>
        <p:spPr>
          <a:xfrm flipH="1">
            <a:off x="6950622" y="4200058"/>
            <a:ext cx="242657" cy="242657"/>
          </a:xfrm>
          <a:prstGeom prst="rect">
            <a:avLst/>
          </a:prstGeom>
        </p:spPr>
      </p:pic>
      <p:pic>
        <p:nvPicPr>
          <p:cNvPr id="134" name="Picture 133" descr="A black background with a black square&#10;&#10;Description automatically generated with medium confidence">
            <a:extLst>
              <a:ext uri="{FF2B5EF4-FFF2-40B4-BE49-F238E27FC236}">
                <a16:creationId xmlns:a16="http://schemas.microsoft.com/office/drawing/2014/main" id="{046B85CC-CE92-FBAE-14B9-0462FFF7AE97}"/>
              </a:ext>
            </a:extLst>
          </p:cNvPr>
          <p:cNvPicPr>
            <a:picLocks noChangeAspect="1"/>
          </p:cNvPicPr>
          <p:nvPr/>
        </p:nvPicPr>
        <p:blipFill>
          <a:blip r:embed="rId8"/>
          <a:stretch>
            <a:fillRect/>
          </a:stretch>
        </p:blipFill>
        <p:spPr>
          <a:xfrm flipH="1">
            <a:off x="6707873" y="4236309"/>
            <a:ext cx="170157" cy="170157"/>
          </a:xfrm>
          <a:prstGeom prst="rect">
            <a:avLst/>
          </a:prstGeom>
        </p:spPr>
      </p:pic>
      <p:sp>
        <p:nvSpPr>
          <p:cNvPr id="135" name="TextBox 134">
            <a:extLst>
              <a:ext uri="{FF2B5EF4-FFF2-40B4-BE49-F238E27FC236}">
                <a16:creationId xmlns:a16="http://schemas.microsoft.com/office/drawing/2014/main" id="{50B97FB8-1E94-25E6-E9E2-BD5A3B23C086}"/>
              </a:ext>
            </a:extLst>
          </p:cNvPr>
          <p:cNvSpPr txBox="1"/>
          <p:nvPr/>
        </p:nvSpPr>
        <p:spPr>
          <a:xfrm>
            <a:off x="6617584" y="3891207"/>
            <a:ext cx="2200865" cy="338554"/>
          </a:xfrm>
          <a:prstGeom prst="rect">
            <a:avLst/>
          </a:prstGeom>
          <a:noFill/>
        </p:spPr>
        <p:txBody>
          <a:bodyPr wrap="square" rtlCol="0">
            <a:spAutoFit/>
          </a:bodyPr>
          <a:lstStyle/>
          <a:p>
            <a:r>
              <a:rPr lang="en-US" sz="800" b="1" dirty="0">
                <a:solidFill>
                  <a:srgbClr val="2A242F"/>
                </a:solidFill>
                <a:effectLst/>
                <a:latin typeface="Arial" panose="020B0604020202020204" pitchFamily="34" charset="0"/>
                <a:cs typeface="Arial" panose="020B0604020202020204" pitchFamily="34" charset="0"/>
              </a:rPr>
              <a:t>Sonoran Desert Club @ SCC</a:t>
            </a:r>
          </a:p>
          <a:p>
            <a:r>
              <a:rPr lang="en-US" sz="8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36" name="Picture 135" descr="A yellow line drawing of a person with a plus sign&#10;&#10;Description automatically generated">
            <a:extLst>
              <a:ext uri="{FF2B5EF4-FFF2-40B4-BE49-F238E27FC236}">
                <a16:creationId xmlns:a16="http://schemas.microsoft.com/office/drawing/2014/main" id="{2E2C26A5-25AE-9458-C976-3848F0069C9C}"/>
              </a:ext>
            </a:extLst>
          </p:cNvPr>
          <p:cNvPicPr>
            <a:picLocks noChangeAspect="1"/>
          </p:cNvPicPr>
          <p:nvPr/>
        </p:nvPicPr>
        <p:blipFill>
          <a:blip r:embed="rId9"/>
          <a:stretch>
            <a:fillRect/>
          </a:stretch>
        </p:blipFill>
        <p:spPr>
          <a:xfrm>
            <a:off x="3324596" y="3061279"/>
            <a:ext cx="265176" cy="265176"/>
          </a:xfrm>
          <a:prstGeom prst="rect">
            <a:avLst/>
          </a:prstGeom>
        </p:spPr>
      </p:pic>
      <p:pic>
        <p:nvPicPr>
          <p:cNvPr id="137" name="Picture 136" descr="A hand with a raised palm&#10;&#10;Description automatically generated">
            <a:extLst>
              <a:ext uri="{FF2B5EF4-FFF2-40B4-BE49-F238E27FC236}">
                <a16:creationId xmlns:a16="http://schemas.microsoft.com/office/drawing/2014/main" id="{C3672F88-CA00-92F4-9F46-3E2968D23F1B}"/>
              </a:ext>
            </a:extLst>
          </p:cNvPr>
          <p:cNvPicPr>
            <a:picLocks noChangeAspect="1"/>
          </p:cNvPicPr>
          <p:nvPr/>
        </p:nvPicPr>
        <p:blipFill>
          <a:blip r:embed="rId10"/>
          <a:stretch>
            <a:fillRect/>
          </a:stretch>
        </p:blipFill>
        <p:spPr>
          <a:xfrm>
            <a:off x="4664211" y="3065227"/>
            <a:ext cx="265176" cy="265176"/>
          </a:xfrm>
          <a:prstGeom prst="rect">
            <a:avLst/>
          </a:prstGeom>
        </p:spPr>
      </p:pic>
      <p:sp>
        <p:nvSpPr>
          <p:cNvPr id="139" name="TextBox 138">
            <a:extLst>
              <a:ext uri="{FF2B5EF4-FFF2-40B4-BE49-F238E27FC236}">
                <a16:creationId xmlns:a16="http://schemas.microsoft.com/office/drawing/2014/main" id="{4732F152-3885-BA91-2D6E-6EC0EAEAE4AD}"/>
              </a:ext>
            </a:extLst>
          </p:cNvPr>
          <p:cNvSpPr txBox="1"/>
          <p:nvPr/>
        </p:nvSpPr>
        <p:spPr>
          <a:xfrm>
            <a:off x="3340482" y="5467175"/>
            <a:ext cx="1176479"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Date</a:t>
            </a:r>
          </a:p>
        </p:txBody>
      </p:sp>
      <p:sp>
        <p:nvSpPr>
          <p:cNvPr id="140" name="TextBox 139">
            <a:extLst>
              <a:ext uri="{FF2B5EF4-FFF2-40B4-BE49-F238E27FC236}">
                <a16:creationId xmlns:a16="http://schemas.microsoft.com/office/drawing/2014/main" id="{CF3BF352-5E8A-FCC9-DA3F-F27B53EA7A30}"/>
              </a:ext>
            </a:extLst>
          </p:cNvPr>
          <p:cNvSpPr txBox="1"/>
          <p:nvPr/>
        </p:nvSpPr>
        <p:spPr>
          <a:xfrm>
            <a:off x="3343067" y="5928675"/>
            <a:ext cx="2260810" cy="261610"/>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Topic</a:t>
            </a:r>
          </a:p>
        </p:txBody>
      </p:sp>
      <p:sp>
        <p:nvSpPr>
          <p:cNvPr id="141" name="Rounded Rectangle 140">
            <a:extLst>
              <a:ext uri="{FF2B5EF4-FFF2-40B4-BE49-F238E27FC236}">
                <a16:creationId xmlns:a16="http://schemas.microsoft.com/office/drawing/2014/main" id="{03E9DD30-F11C-FAC5-4197-D9E34BD46D67}"/>
              </a:ext>
            </a:extLst>
          </p:cNvPr>
          <p:cNvSpPr/>
          <p:nvPr/>
        </p:nvSpPr>
        <p:spPr>
          <a:xfrm>
            <a:off x="3445979" y="6190285"/>
            <a:ext cx="2205846" cy="183978"/>
          </a:xfrm>
          <a:prstGeom prst="roundRect">
            <a:avLst/>
          </a:prstGeom>
          <a:solidFill>
            <a:srgbClr val="FDF7E9"/>
          </a:solidFill>
          <a:ln>
            <a:solidFill>
              <a:srgbClr val="FDF7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 Same Side Corner Rectangle 141">
            <a:extLst>
              <a:ext uri="{FF2B5EF4-FFF2-40B4-BE49-F238E27FC236}">
                <a16:creationId xmlns:a16="http://schemas.microsoft.com/office/drawing/2014/main" id="{7A023F2F-B54D-EF01-B45E-A1EAEA37224D}"/>
              </a:ext>
            </a:extLst>
          </p:cNvPr>
          <p:cNvSpPr/>
          <p:nvPr/>
        </p:nvSpPr>
        <p:spPr>
          <a:xfrm>
            <a:off x="3108950" y="1169307"/>
            <a:ext cx="2853691" cy="984281"/>
          </a:xfrm>
          <a:prstGeom prst="round2SameRect">
            <a:avLst>
              <a:gd name="adj1" fmla="val 26563"/>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FD1EEC3E-7BEE-62BA-07AE-D08870D7B325}"/>
              </a:ext>
            </a:extLst>
          </p:cNvPr>
          <p:cNvSpPr txBox="1"/>
          <p:nvPr/>
        </p:nvSpPr>
        <p:spPr>
          <a:xfrm>
            <a:off x="4011307" y="1378725"/>
            <a:ext cx="1618270" cy="230832"/>
          </a:xfrm>
          <a:prstGeom prst="rect">
            <a:avLst/>
          </a:prstGeom>
          <a:noFill/>
        </p:spPr>
        <p:txBody>
          <a:bodyPr wrap="square" rtlCol="0">
            <a:spAutoFit/>
          </a:bodyPr>
          <a:lstStyle/>
          <a:p>
            <a:r>
              <a:rPr lang="en-US" sz="900" b="1" dirty="0">
                <a:solidFill>
                  <a:srgbClr val="C27053"/>
                </a:solidFill>
                <a:latin typeface="Arial" panose="020B0604020202020204" pitchFamily="34" charset="0"/>
                <a:cs typeface="Arial" panose="020B0604020202020204" pitchFamily="34" charset="0"/>
              </a:rPr>
              <a:t>SONORAN DESERT CLUB</a:t>
            </a:r>
          </a:p>
        </p:txBody>
      </p:sp>
      <p:sp>
        <p:nvSpPr>
          <p:cNvPr id="144" name="TextBox 143">
            <a:extLst>
              <a:ext uri="{FF2B5EF4-FFF2-40B4-BE49-F238E27FC236}">
                <a16:creationId xmlns:a16="http://schemas.microsoft.com/office/drawing/2014/main" id="{EC80D01B-662C-9031-C929-181C376F8689}"/>
              </a:ext>
            </a:extLst>
          </p:cNvPr>
          <p:cNvSpPr txBox="1"/>
          <p:nvPr/>
        </p:nvSpPr>
        <p:spPr>
          <a:xfrm>
            <a:off x="4022964" y="1521071"/>
            <a:ext cx="1606614" cy="176972"/>
          </a:xfrm>
          <a:prstGeom prst="rect">
            <a:avLst/>
          </a:prstGeom>
          <a:noFill/>
        </p:spPr>
        <p:txBody>
          <a:bodyPr wrap="square" rtlCol="0">
            <a:spAutoFit/>
          </a:bodyPr>
          <a:lstStyle/>
          <a:p>
            <a:r>
              <a:rPr lang="en-US" sz="550" b="1" dirty="0">
                <a:solidFill>
                  <a:srgbClr val="2A242F"/>
                </a:solidFill>
                <a:latin typeface="Arial" panose="020B0604020202020204" pitchFamily="34" charset="0"/>
                <a:cs typeface="Arial" panose="020B0604020202020204" pitchFamily="34" charset="0"/>
              </a:rPr>
              <a:t>AT SCOTTSDALE COMMUNITY COLLEGE</a:t>
            </a:r>
          </a:p>
        </p:txBody>
      </p:sp>
      <p:sp>
        <p:nvSpPr>
          <p:cNvPr id="145" name="TextBox 144">
            <a:extLst>
              <a:ext uri="{FF2B5EF4-FFF2-40B4-BE49-F238E27FC236}">
                <a16:creationId xmlns:a16="http://schemas.microsoft.com/office/drawing/2014/main" id="{2B4B6972-1EC4-F0A5-ACBC-EBE064F440A8}"/>
              </a:ext>
            </a:extLst>
          </p:cNvPr>
          <p:cNvSpPr txBox="1"/>
          <p:nvPr/>
        </p:nvSpPr>
        <p:spPr>
          <a:xfrm>
            <a:off x="3725846" y="1816968"/>
            <a:ext cx="725378"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WHAT WE DO</a:t>
            </a:r>
          </a:p>
        </p:txBody>
      </p:sp>
      <p:grpSp>
        <p:nvGrpSpPr>
          <p:cNvPr id="146" name="Group 145">
            <a:extLst>
              <a:ext uri="{FF2B5EF4-FFF2-40B4-BE49-F238E27FC236}">
                <a16:creationId xmlns:a16="http://schemas.microsoft.com/office/drawing/2014/main" id="{7EFFDFF5-70AA-9717-BBA5-C2080F856C49}"/>
              </a:ext>
            </a:extLst>
          </p:cNvPr>
          <p:cNvGrpSpPr/>
          <p:nvPr/>
        </p:nvGrpSpPr>
        <p:grpSpPr>
          <a:xfrm>
            <a:off x="4986222" y="1800454"/>
            <a:ext cx="795457" cy="217694"/>
            <a:chOff x="9282560" y="1485154"/>
            <a:chExt cx="1260222" cy="340258"/>
          </a:xfrm>
        </p:grpSpPr>
        <p:sp>
          <p:nvSpPr>
            <p:cNvPr id="147" name="Rounded Rectangle 146">
              <a:extLst>
                <a:ext uri="{FF2B5EF4-FFF2-40B4-BE49-F238E27FC236}">
                  <a16:creationId xmlns:a16="http://schemas.microsoft.com/office/drawing/2014/main" id="{63BBE3B6-BE61-C027-4F3F-78B45F6C462F}"/>
                </a:ext>
              </a:extLst>
            </p:cNvPr>
            <p:cNvSpPr/>
            <p:nvPr/>
          </p:nvSpPr>
          <p:spPr>
            <a:xfrm>
              <a:off x="9332210" y="1485154"/>
              <a:ext cx="1160926" cy="340258"/>
            </a:xfrm>
            <a:prstGeom prst="roundRect">
              <a:avLst>
                <a:gd name="adj" fmla="val 22882"/>
              </a:avLst>
            </a:prstGeom>
            <a:solidFill>
              <a:srgbClr val="FDF7E9"/>
            </a:solidFill>
            <a:ln w="9525">
              <a:solidFill>
                <a:srgbClr val="C265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8" name="TextBox 147">
              <a:extLst>
                <a:ext uri="{FF2B5EF4-FFF2-40B4-BE49-F238E27FC236}">
                  <a16:creationId xmlns:a16="http://schemas.microsoft.com/office/drawing/2014/main" id="{D8F9F4FC-D2C9-903F-D83A-51E0A28D69CC}"/>
                </a:ext>
              </a:extLst>
            </p:cNvPr>
            <p:cNvSpPr txBox="1"/>
            <p:nvPr/>
          </p:nvSpPr>
          <p:spPr>
            <a:xfrm>
              <a:off x="9282560" y="1512000"/>
              <a:ext cx="1260222" cy="288635"/>
            </a:xfrm>
            <a:prstGeom prst="rect">
              <a:avLst/>
            </a:prstGeom>
            <a:noFill/>
            <a:ln>
              <a:noFill/>
            </a:ln>
          </p:spPr>
          <p:txBody>
            <a:bodyPr wrap="square" rtlCol="0">
              <a:spAutoFit/>
            </a:bodyPr>
            <a:lstStyle/>
            <a:p>
              <a:pPr algn="ctr"/>
              <a:r>
                <a:rPr lang="en-US" sz="600" b="1" dirty="0">
                  <a:solidFill>
                    <a:srgbClr val="C26553"/>
                  </a:solidFill>
                  <a:latin typeface="Arial" panose="020B0604020202020204" pitchFamily="34" charset="0"/>
                  <a:cs typeface="Arial" panose="020B0604020202020204" pitchFamily="34" charset="0"/>
                </a:rPr>
                <a:t>GET INVOLVED</a:t>
              </a:r>
            </a:p>
          </p:txBody>
        </p:sp>
      </p:grpSp>
      <p:sp>
        <p:nvSpPr>
          <p:cNvPr id="149" name="TextBox 148">
            <a:extLst>
              <a:ext uri="{FF2B5EF4-FFF2-40B4-BE49-F238E27FC236}">
                <a16:creationId xmlns:a16="http://schemas.microsoft.com/office/drawing/2014/main" id="{69CEBA9D-E2D7-5D5F-7D92-B105DA3B46EE}"/>
              </a:ext>
            </a:extLst>
          </p:cNvPr>
          <p:cNvSpPr txBox="1"/>
          <p:nvPr/>
        </p:nvSpPr>
        <p:spPr>
          <a:xfrm>
            <a:off x="4380588"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CONNECT</a:t>
            </a:r>
          </a:p>
        </p:txBody>
      </p:sp>
      <p:sp>
        <p:nvSpPr>
          <p:cNvPr id="150" name="TextBox 149">
            <a:extLst>
              <a:ext uri="{FF2B5EF4-FFF2-40B4-BE49-F238E27FC236}">
                <a16:creationId xmlns:a16="http://schemas.microsoft.com/office/drawing/2014/main" id="{8F44B9E3-06CF-482E-0172-0CF862F818CB}"/>
              </a:ext>
            </a:extLst>
          </p:cNvPr>
          <p:cNvSpPr txBox="1"/>
          <p:nvPr/>
        </p:nvSpPr>
        <p:spPr>
          <a:xfrm>
            <a:off x="3206269" y="1816968"/>
            <a:ext cx="605634" cy="184666"/>
          </a:xfrm>
          <a:prstGeom prst="rect">
            <a:avLst/>
          </a:prstGeom>
          <a:noFill/>
        </p:spPr>
        <p:txBody>
          <a:bodyPr wrap="square" rtlCol="0">
            <a:spAutoFit/>
          </a:bodyPr>
          <a:lstStyle/>
          <a:p>
            <a:pPr algn="ctr"/>
            <a:r>
              <a:rPr lang="en-US" sz="600" b="1" dirty="0">
                <a:solidFill>
                  <a:srgbClr val="2A242F"/>
                </a:solidFill>
                <a:latin typeface="Arial" panose="020B0604020202020204" pitchFamily="34" charset="0"/>
                <a:cs typeface="Arial" panose="020B0604020202020204" pitchFamily="34" charset="0"/>
              </a:rPr>
              <a:t>ABOUT US</a:t>
            </a:r>
          </a:p>
        </p:txBody>
      </p:sp>
      <p:pic>
        <p:nvPicPr>
          <p:cNvPr id="151" name="Graphic 150">
            <a:extLst>
              <a:ext uri="{FF2B5EF4-FFF2-40B4-BE49-F238E27FC236}">
                <a16:creationId xmlns:a16="http://schemas.microsoft.com/office/drawing/2014/main" id="{EEFB16E2-99D2-6950-D311-4830C88A19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37702" y="1359817"/>
            <a:ext cx="512382" cy="341588"/>
          </a:xfrm>
          <a:prstGeom prst="rect">
            <a:avLst/>
          </a:prstGeom>
        </p:spPr>
      </p:pic>
    </p:spTree>
    <p:extLst>
      <p:ext uri="{BB962C8B-B14F-4D97-AF65-F5344CB8AC3E}">
        <p14:creationId xmlns:p14="http://schemas.microsoft.com/office/powerpoint/2010/main" val="3502031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1C64D44-79F6-A54A-BB4B-BEDD641F5491}"/>
              </a:ext>
            </a:extLst>
          </p:cNvPr>
          <p:cNvSpPr/>
          <p:nvPr/>
        </p:nvSpPr>
        <p:spPr>
          <a:xfrm>
            <a:off x="3491436" y="362323"/>
            <a:ext cx="5209128" cy="595085"/>
          </a:xfrm>
          <a:prstGeom prst="roundRect">
            <a:avLst>
              <a:gd name="adj" fmla="val 47788"/>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44428A-049C-11FB-F864-24B6D13F9784}"/>
              </a:ext>
            </a:extLst>
          </p:cNvPr>
          <p:cNvSpPr txBox="1"/>
          <p:nvPr/>
        </p:nvSpPr>
        <p:spPr>
          <a:xfrm>
            <a:off x="3613490" y="475199"/>
            <a:ext cx="4965020" cy="369332"/>
          </a:xfrm>
          <a:prstGeom prst="rect">
            <a:avLst/>
          </a:prstGeom>
          <a:noFill/>
        </p:spPr>
        <p:txBody>
          <a:bodyPr wrap="square" rtlCol="0">
            <a:spAutoFit/>
          </a:bodyPr>
          <a:lstStyle/>
          <a:p>
            <a:pPr algn="ctr"/>
            <a:r>
              <a:rPr lang="en-US" b="1" dirty="0">
                <a:solidFill>
                  <a:srgbClr val="2A242F"/>
                </a:solidFill>
                <a:latin typeface="Arial" panose="020B0604020202020204" pitchFamily="34" charset="0"/>
                <a:cs typeface="Arial" panose="020B0604020202020204" pitchFamily="34" charset="0"/>
              </a:rPr>
              <a:t>CIS 133DA FINAL PROJECT PROPOSAL</a:t>
            </a:r>
          </a:p>
        </p:txBody>
      </p:sp>
      <p:pic>
        <p:nvPicPr>
          <p:cNvPr id="13" name="Graphic 12">
            <a:extLst>
              <a:ext uri="{FF2B5EF4-FFF2-40B4-BE49-F238E27FC236}">
                <a16:creationId xmlns:a16="http://schemas.microsoft.com/office/drawing/2014/main" id="{F15D6B97-E56A-0FDC-32E5-255BE6F35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1436" y="1987990"/>
            <a:ext cx="5209128" cy="3472752"/>
          </a:xfrm>
          <a:prstGeom prst="rect">
            <a:avLst/>
          </a:prstGeom>
        </p:spPr>
      </p:pic>
    </p:spTree>
    <p:extLst>
      <p:ext uri="{BB962C8B-B14F-4D97-AF65-F5344CB8AC3E}">
        <p14:creationId xmlns:p14="http://schemas.microsoft.com/office/powerpoint/2010/main" val="3918567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9C56F98-737C-5ED4-C4BD-62BCC30563C4}"/>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46784D9-207D-4061-BFFC-3A37B39590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4" name="TextBox 3">
            <a:extLst>
              <a:ext uri="{FF2B5EF4-FFF2-40B4-BE49-F238E27FC236}">
                <a16:creationId xmlns:a16="http://schemas.microsoft.com/office/drawing/2014/main" id="{6261814C-0FD7-4033-5B7D-B8AD6C0E7E50}"/>
              </a:ext>
            </a:extLst>
          </p:cNvPr>
          <p:cNvSpPr txBox="1"/>
          <p:nvPr/>
        </p:nvSpPr>
        <p:spPr>
          <a:xfrm>
            <a:off x="1399302" y="508207"/>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SITE MAP</a:t>
            </a:r>
          </a:p>
        </p:txBody>
      </p:sp>
      <p:sp>
        <p:nvSpPr>
          <p:cNvPr id="7" name="Rounded Rectangle 6">
            <a:extLst>
              <a:ext uri="{FF2B5EF4-FFF2-40B4-BE49-F238E27FC236}">
                <a16:creationId xmlns:a16="http://schemas.microsoft.com/office/drawing/2014/main" id="{09BD8C68-D98E-2F50-3583-3E8B78E50C4A}"/>
              </a:ext>
            </a:extLst>
          </p:cNvPr>
          <p:cNvSpPr/>
          <p:nvPr/>
        </p:nvSpPr>
        <p:spPr>
          <a:xfrm>
            <a:off x="573122" y="2123879"/>
            <a:ext cx="2450330" cy="982882"/>
          </a:xfrm>
          <a:prstGeom prst="roundRect">
            <a:avLst>
              <a:gd name="adj" fmla="val 22225"/>
            </a:avLst>
          </a:prstGeom>
          <a:solidFill>
            <a:srgbClr val="C270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A242F"/>
              </a:solidFill>
            </a:endParaRPr>
          </a:p>
        </p:txBody>
      </p:sp>
      <p:sp>
        <p:nvSpPr>
          <p:cNvPr id="8" name="TextBox 7">
            <a:extLst>
              <a:ext uri="{FF2B5EF4-FFF2-40B4-BE49-F238E27FC236}">
                <a16:creationId xmlns:a16="http://schemas.microsoft.com/office/drawing/2014/main" id="{25FBE902-F823-E989-6F59-DC5369A7A2A2}"/>
              </a:ext>
            </a:extLst>
          </p:cNvPr>
          <p:cNvSpPr txBox="1"/>
          <p:nvPr/>
        </p:nvSpPr>
        <p:spPr>
          <a:xfrm>
            <a:off x="650463" y="2397652"/>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ABOUT US</a:t>
            </a:r>
          </a:p>
        </p:txBody>
      </p:sp>
      <p:sp>
        <p:nvSpPr>
          <p:cNvPr id="9" name="Rounded Rectangle 8">
            <a:extLst>
              <a:ext uri="{FF2B5EF4-FFF2-40B4-BE49-F238E27FC236}">
                <a16:creationId xmlns:a16="http://schemas.microsoft.com/office/drawing/2014/main" id="{0391C02A-836F-B10A-A7D3-8E49815E777B}"/>
              </a:ext>
            </a:extLst>
          </p:cNvPr>
          <p:cNvSpPr/>
          <p:nvPr/>
        </p:nvSpPr>
        <p:spPr>
          <a:xfrm>
            <a:off x="3468722" y="2110816"/>
            <a:ext cx="2450330" cy="982882"/>
          </a:xfrm>
          <a:prstGeom prst="roundRect">
            <a:avLst>
              <a:gd name="adj" fmla="val 22225"/>
            </a:avLst>
          </a:prstGeom>
          <a:solidFill>
            <a:srgbClr val="5D8E75">
              <a:alpha val="7526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10" name="TextBox 9">
            <a:extLst>
              <a:ext uri="{FF2B5EF4-FFF2-40B4-BE49-F238E27FC236}">
                <a16:creationId xmlns:a16="http://schemas.microsoft.com/office/drawing/2014/main" id="{F83AB5D7-43CB-8381-3E5F-3D998005D1AD}"/>
              </a:ext>
            </a:extLst>
          </p:cNvPr>
          <p:cNvSpPr txBox="1"/>
          <p:nvPr/>
        </p:nvSpPr>
        <p:spPr>
          <a:xfrm>
            <a:off x="3546063" y="2384589"/>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WHAT WE DO</a:t>
            </a:r>
          </a:p>
        </p:txBody>
      </p:sp>
      <p:sp>
        <p:nvSpPr>
          <p:cNvPr id="11" name="Rounded Rectangle 10">
            <a:extLst>
              <a:ext uri="{FF2B5EF4-FFF2-40B4-BE49-F238E27FC236}">
                <a16:creationId xmlns:a16="http://schemas.microsoft.com/office/drawing/2014/main" id="{5718E861-016D-2695-B7E5-9A01F667D2A4}"/>
              </a:ext>
            </a:extLst>
          </p:cNvPr>
          <p:cNvSpPr/>
          <p:nvPr/>
        </p:nvSpPr>
        <p:spPr>
          <a:xfrm>
            <a:off x="6364322" y="2097753"/>
            <a:ext cx="2450330" cy="982882"/>
          </a:xfrm>
          <a:prstGeom prst="roundRect">
            <a:avLst>
              <a:gd name="adj" fmla="val 22225"/>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12" name="TextBox 11">
            <a:extLst>
              <a:ext uri="{FF2B5EF4-FFF2-40B4-BE49-F238E27FC236}">
                <a16:creationId xmlns:a16="http://schemas.microsoft.com/office/drawing/2014/main" id="{867907E2-7706-A7E8-21AA-5E180E19B7DA}"/>
              </a:ext>
            </a:extLst>
          </p:cNvPr>
          <p:cNvSpPr txBox="1"/>
          <p:nvPr/>
        </p:nvSpPr>
        <p:spPr>
          <a:xfrm>
            <a:off x="6441663" y="2371526"/>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CONNECT</a:t>
            </a:r>
          </a:p>
        </p:txBody>
      </p:sp>
      <p:sp>
        <p:nvSpPr>
          <p:cNvPr id="13" name="Rounded Rectangle 12">
            <a:extLst>
              <a:ext uri="{FF2B5EF4-FFF2-40B4-BE49-F238E27FC236}">
                <a16:creationId xmlns:a16="http://schemas.microsoft.com/office/drawing/2014/main" id="{9F9933A8-3D12-F890-30A5-00DF99956925}"/>
              </a:ext>
            </a:extLst>
          </p:cNvPr>
          <p:cNvSpPr/>
          <p:nvPr/>
        </p:nvSpPr>
        <p:spPr>
          <a:xfrm>
            <a:off x="9259922" y="2084690"/>
            <a:ext cx="2450330" cy="982882"/>
          </a:xfrm>
          <a:prstGeom prst="roundRect">
            <a:avLst>
              <a:gd name="adj" fmla="val 22225"/>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14" name="TextBox 13">
            <a:extLst>
              <a:ext uri="{FF2B5EF4-FFF2-40B4-BE49-F238E27FC236}">
                <a16:creationId xmlns:a16="http://schemas.microsoft.com/office/drawing/2014/main" id="{2F83FFCA-6828-971A-3463-B0029E5BEDF2}"/>
              </a:ext>
            </a:extLst>
          </p:cNvPr>
          <p:cNvSpPr txBox="1"/>
          <p:nvPr/>
        </p:nvSpPr>
        <p:spPr>
          <a:xfrm>
            <a:off x="9337263" y="2358463"/>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GET INVOLVED</a:t>
            </a:r>
          </a:p>
        </p:txBody>
      </p:sp>
      <p:sp>
        <p:nvSpPr>
          <p:cNvPr id="15" name="TextBox 14">
            <a:extLst>
              <a:ext uri="{FF2B5EF4-FFF2-40B4-BE49-F238E27FC236}">
                <a16:creationId xmlns:a16="http://schemas.microsoft.com/office/drawing/2014/main" id="{CEE9EB8C-D5FA-9A17-0E7C-8A29FB543550}"/>
              </a:ext>
            </a:extLst>
          </p:cNvPr>
          <p:cNvSpPr txBox="1"/>
          <p:nvPr/>
        </p:nvSpPr>
        <p:spPr>
          <a:xfrm>
            <a:off x="650463" y="1806652"/>
            <a:ext cx="2295648" cy="307777"/>
          </a:xfrm>
          <a:prstGeom prst="rect">
            <a:avLst/>
          </a:prstGeom>
          <a:noFill/>
        </p:spPr>
        <p:txBody>
          <a:bodyPr wrap="square" rtlCol="0">
            <a:spAutoFit/>
          </a:bodyPr>
          <a:lstStyle/>
          <a:p>
            <a:pPr algn="ctr"/>
            <a:r>
              <a:rPr lang="en-US" sz="1400" b="1" i="1" dirty="0">
                <a:solidFill>
                  <a:srgbClr val="C27053"/>
                </a:solidFill>
                <a:latin typeface="Arial" panose="020B0604020202020204" pitchFamily="34" charset="0"/>
                <a:cs typeface="Arial" panose="020B0604020202020204" pitchFamily="34" charset="0"/>
              </a:rPr>
              <a:t>HOMEPAGE</a:t>
            </a:r>
          </a:p>
        </p:txBody>
      </p:sp>
      <p:sp>
        <p:nvSpPr>
          <p:cNvPr id="18" name="Rounded Rectangle 17">
            <a:extLst>
              <a:ext uri="{FF2B5EF4-FFF2-40B4-BE49-F238E27FC236}">
                <a16:creationId xmlns:a16="http://schemas.microsoft.com/office/drawing/2014/main" id="{F1D7C598-0EF9-B9ED-E524-A372719D9792}"/>
              </a:ext>
            </a:extLst>
          </p:cNvPr>
          <p:cNvSpPr/>
          <p:nvPr/>
        </p:nvSpPr>
        <p:spPr>
          <a:xfrm>
            <a:off x="3468722" y="3832685"/>
            <a:ext cx="2450330" cy="982882"/>
          </a:xfrm>
          <a:prstGeom prst="roundRect">
            <a:avLst>
              <a:gd name="adj" fmla="val 22225"/>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19" name="TextBox 18">
            <a:extLst>
              <a:ext uri="{FF2B5EF4-FFF2-40B4-BE49-F238E27FC236}">
                <a16:creationId xmlns:a16="http://schemas.microsoft.com/office/drawing/2014/main" id="{6BBDC344-57FB-2ECE-2ACD-14F4B92CA5DF}"/>
              </a:ext>
            </a:extLst>
          </p:cNvPr>
          <p:cNvSpPr txBox="1"/>
          <p:nvPr/>
        </p:nvSpPr>
        <p:spPr>
          <a:xfrm>
            <a:off x="3546063" y="3974523"/>
            <a:ext cx="2295648" cy="707886"/>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CLUB ACTIVITIES</a:t>
            </a:r>
          </a:p>
        </p:txBody>
      </p:sp>
      <p:cxnSp>
        <p:nvCxnSpPr>
          <p:cNvPr id="24" name="Elbow Connector 23">
            <a:extLst>
              <a:ext uri="{FF2B5EF4-FFF2-40B4-BE49-F238E27FC236}">
                <a16:creationId xmlns:a16="http://schemas.microsoft.com/office/drawing/2014/main" id="{E0FA8857-3189-0FF1-653E-8777E77C12F2}"/>
              </a:ext>
            </a:extLst>
          </p:cNvPr>
          <p:cNvCxnSpPr>
            <a:cxnSpLocks/>
          </p:cNvCxnSpPr>
          <p:nvPr/>
        </p:nvCxnSpPr>
        <p:spPr>
          <a:xfrm rot="10800000" flipV="1">
            <a:off x="1798287" y="1387580"/>
            <a:ext cx="4334032" cy="431950"/>
          </a:xfrm>
          <a:prstGeom prst="bentConnector2">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9EBF4ABB-6180-2A1F-06FB-965824C5986F}"/>
              </a:ext>
            </a:extLst>
          </p:cNvPr>
          <p:cNvCxnSpPr>
            <a:cxnSpLocks/>
          </p:cNvCxnSpPr>
          <p:nvPr/>
        </p:nvCxnSpPr>
        <p:spPr>
          <a:xfrm>
            <a:off x="6132319" y="1387292"/>
            <a:ext cx="1457168" cy="416037"/>
          </a:xfrm>
          <a:prstGeom prst="bentConnector2">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74C6A35-F4C4-5BF4-2F27-9E44F567C41A}"/>
              </a:ext>
            </a:extLst>
          </p:cNvPr>
          <p:cNvCxnSpPr>
            <a:cxnSpLocks/>
          </p:cNvCxnSpPr>
          <p:nvPr/>
        </p:nvCxnSpPr>
        <p:spPr>
          <a:xfrm rot="10800000" flipV="1">
            <a:off x="4693888" y="1387551"/>
            <a:ext cx="1438433" cy="414219"/>
          </a:xfrm>
          <a:prstGeom prst="bentConnector2">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F08C8B3-39F4-C97B-59F8-DE3678703B9D}"/>
              </a:ext>
            </a:extLst>
          </p:cNvPr>
          <p:cNvCxnSpPr>
            <a:cxnSpLocks/>
          </p:cNvCxnSpPr>
          <p:nvPr/>
        </p:nvCxnSpPr>
        <p:spPr>
          <a:xfrm>
            <a:off x="6132319" y="1387549"/>
            <a:ext cx="4352768" cy="404460"/>
          </a:xfrm>
          <a:prstGeom prst="bentConnector2">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D8F7EDD5-AE31-773D-B068-BDB791B48011}"/>
              </a:ext>
            </a:extLst>
          </p:cNvPr>
          <p:cNvCxnSpPr>
            <a:cxnSpLocks/>
          </p:cNvCxnSpPr>
          <p:nvPr/>
        </p:nvCxnSpPr>
        <p:spPr>
          <a:xfrm rot="16200000" flipH="1">
            <a:off x="4494334" y="3470185"/>
            <a:ext cx="399105" cy="1"/>
          </a:xfrm>
          <a:prstGeom prst="bentConnector3">
            <a:avLst>
              <a:gd name="adj1" fmla="val 50000"/>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E93C8C6-4A2E-892B-DC63-7A7ADB8F22D1}"/>
              </a:ext>
            </a:extLst>
          </p:cNvPr>
          <p:cNvSpPr/>
          <p:nvPr/>
        </p:nvSpPr>
        <p:spPr>
          <a:xfrm>
            <a:off x="3468722" y="5512795"/>
            <a:ext cx="2450330" cy="982882"/>
          </a:xfrm>
          <a:prstGeom prst="roundRect">
            <a:avLst>
              <a:gd name="adj" fmla="val 22225"/>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8B256"/>
              </a:solidFill>
            </a:endParaRPr>
          </a:p>
        </p:txBody>
      </p:sp>
      <p:sp>
        <p:nvSpPr>
          <p:cNvPr id="53" name="TextBox 52">
            <a:extLst>
              <a:ext uri="{FF2B5EF4-FFF2-40B4-BE49-F238E27FC236}">
                <a16:creationId xmlns:a16="http://schemas.microsoft.com/office/drawing/2014/main" id="{84AE0DC3-12DF-25D8-F68C-16CC7731E402}"/>
              </a:ext>
            </a:extLst>
          </p:cNvPr>
          <p:cNvSpPr txBox="1"/>
          <p:nvPr/>
        </p:nvSpPr>
        <p:spPr>
          <a:xfrm>
            <a:off x="3546063" y="5786568"/>
            <a:ext cx="2295648" cy="400110"/>
          </a:xfrm>
          <a:prstGeom prst="rect">
            <a:avLst/>
          </a:prstGeom>
          <a:noFill/>
        </p:spPr>
        <p:txBody>
          <a:bodyPr wrap="square" rtlCol="0">
            <a:spAutoFit/>
          </a:bodyPr>
          <a:lstStyle/>
          <a:p>
            <a:pPr algn="ctr"/>
            <a:r>
              <a:rPr lang="en-US" sz="2000" b="1" dirty="0">
                <a:solidFill>
                  <a:srgbClr val="FDF7E9"/>
                </a:solidFill>
                <a:latin typeface="Arial" panose="020B0604020202020204" pitchFamily="34" charset="0"/>
                <a:cs typeface="Arial" panose="020B0604020202020204" pitchFamily="34" charset="0"/>
              </a:rPr>
              <a:t>AT TOAD HALL</a:t>
            </a:r>
          </a:p>
        </p:txBody>
      </p:sp>
      <p:cxnSp>
        <p:nvCxnSpPr>
          <p:cNvPr id="54" name="Elbow Connector 53">
            <a:extLst>
              <a:ext uri="{FF2B5EF4-FFF2-40B4-BE49-F238E27FC236}">
                <a16:creationId xmlns:a16="http://schemas.microsoft.com/office/drawing/2014/main" id="{998B1031-8CF2-09B1-7888-B2FB314D1909}"/>
              </a:ext>
            </a:extLst>
          </p:cNvPr>
          <p:cNvCxnSpPr>
            <a:cxnSpLocks/>
          </p:cNvCxnSpPr>
          <p:nvPr/>
        </p:nvCxnSpPr>
        <p:spPr>
          <a:xfrm rot="16200000" flipH="1">
            <a:off x="4494334" y="5150295"/>
            <a:ext cx="399105" cy="1"/>
          </a:xfrm>
          <a:prstGeom prst="bentConnector3">
            <a:avLst>
              <a:gd name="adj1" fmla="val 50000"/>
            </a:avLst>
          </a:prstGeom>
          <a:ln w="38100">
            <a:solidFill>
              <a:srgbClr val="4343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26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ounded Rectangle 103">
            <a:extLst>
              <a:ext uri="{FF2B5EF4-FFF2-40B4-BE49-F238E27FC236}">
                <a16:creationId xmlns:a16="http://schemas.microsoft.com/office/drawing/2014/main" id="{A6A606E5-5D11-D905-5C07-8C7AAABDD265}"/>
              </a:ext>
            </a:extLst>
          </p:cNvPr>
          <p:cNvSpPr/>
          <p:nvPr/>
        </p:nvSpPr>
        <p:spPr>
          <a:xfrm>
            <a:off x="1413510" y="1249679"/>
            <a:ext cx="9364980" cy="5437683"/>
          </a:xfrm>
          <a:prstGeom prst="roundRect">
            <a:avLst>
              <a:gd name="adj" fmla="val 2628"/>
            </a:avLst>
          </a:prstGeom>
          <a:blipFill dpi="0" rotWithShape="1">
            <a:blip r:embed="rId3">
              <a:extLst>
                <a:ext uri="{28A0092B-C50C-407E-A947-70E740481C1C}">
                  <a14:useLocalDpi xmlns:a14="http://schemas.microsoft.com/office/drawing/2010/main" val="0"/>
                </a:ext>
              </a:extLst>
            </a:blip>
            <a:srcRect/>
            <a:stretch>
              <a:fillRect l="-154" r="102" b="-2923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832DD672-AB37-4B64-CA52-F1ED54A6AADB}"/>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E3180091-78C7-F77C-095D-8D414C28A0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63" y="472293"/>
            <a:ext cx="673631" cy="449087"/>
          </a:xfrm>
          <a:prstGeom prst="rect">
            <a:avLst/>
          </a:prstGeom>
        </p:spPr>
      </p:pic>
      <p:sp>
        <p:nvSpPr>
          <p:cNvPr id="107" name="TextBox 106">
            <a:extLst>
              <a:ext uri="{FF2B5EF4-FFF2-40B4-BE49-F238E27FC236}">
                <a16:creationId xmlns:a16="http://schemas.microsoft.com/office/drawing/2014/main" id="{8F5697F7-9B0B-3D8F-D0AD-B7C95F718EFC}"/>
              </a:ext>
            </a:extLst>
          </p:cNvPr>
          <p:cNvSpPr txBox="1"/>
          <p:nvPr/>
        </p:nvSpPr>
        <p:spPr>
          <a:xfrm>
            <a:off x="1399302" y="508207"/>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ABOUT US PAGE</a:t>
            </a:r>
          </a:p>
        </p:txBody>
      </p:sp>
      <p:sp>
        <p:nvSpPr>
          <p:cNvPr id="108" name="Rounded Rectangle 107">
            <a:extLst>
              <a:ext uri="{FF2B5EF4-FFF2-40B4-BE49-F238E27FC236}">
                <a16:creationId xmlns:a16="http://schemas.microsoft.com/office/drawing/2014/main" id="{1795AF4E-0034-1F93-6009-E570504449B3}"/>
              </a:ext>
            </a:extLst>
          </p:cNvPr>
          <p:cNvSpPr/>
          <p:nvPr/>
        </p:nvSpPr>
        <p:spPr>
          <a:xfrm>
            <a:off x="1413508" y="1249678"/>
            <a:ext cx="9364980" cy="5608322"/>
          </a:xfrm>
          <a:prstGeom prst="roundRect">
            <a:avLst>
              <a:gd name="adj" fmla="val 2628"/>
            </a:avLst>
          </a:prstGeom>
          <a:solidFill>
            <a:srgbClr val="FDF7E9">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ound Same Side Corner Rectangle 108">
            <a:extLst>
              <a:ext uri="{FF2B5EF4-FFF2-40B4-BE49-F238E27FC236}">
                <a16:creationId xmlns:a16="http://schemas.microsoft.com/office/drawing/2014/main" id="{0EFF13D6-BCD8-8982-85D5-BF7C9A3825CE}"/>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D5059C66-4604-8803-DD46-F57E0F9B8B94}"/>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111" name="TextBox 110">
            <a:extLst>
              <a:ext uri="{FF2B5EF4-FFF2-40B4-BE49-F238E27FC236}">
                <a16:creationId xmlns:a16="http://schemas.microsoft.com/office/drawing/2014/main" id="{4ECA5E33-E477-4CF0-A244-00714F903C13}"/>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112" name="TextBox 111">
            <a:extLst>
              <a:ext uri="{FF2B5EF4-FFF2-40B4-BE49-F238E27FC236}">
                <a16:creationId xmlns:a16="http://schemas.microsoft.com/office/drawing/2014/main" id="{D2DF4F86-366F-1B10-3D31-30E9321C49CA}"/>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113" name="Group 112">
            <a:extLst>
              <a:ext uri="{FF2B5EF4-FFF2-40B4-BE49-F238E27FC236}">
                <a16:creationId xmlns:a16="http://schemas.microsoft.com/office/drawing/2014/main" id="{AEA429FE-FD51-70D4-FE1B-EA68C836CA71}"/>
              </a:ext>
            </a:extLst>
          </p:cNvPr>
          <p:cNvGrpSpPr/>
          <p:nvPr/>
        </p:nvGrpSpPr>
        <p:grpSpPr>
          <a:xfrm>
            <a:off x="9232914" y="1485154"/>
            <a:ext cx="1262461" cy="340258"/>
            <a:chOff x="9232914" y="1485154"/>
            <a:chExt cx="1262461" cy="340258"/>
          </a:xfrm>
        </p:grpSpPr>
        <p:sp>
          <p:nvSpPr>
            <p:cNvPr id="114" name="Rounded Rectangle 113">
              <a:extLst>
                <a:ext uri="{FF2B5EF4-FFF2-40B4-BE49-F238E27FC236}">
                  <a16:creationId xmlns:a16="http://schemas.microsoft.com/office/drawing/2014/main" id="{6E1A2D07-BD5A-B9B8-CA01-F122048D928F}"/>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A5914380-9C3D-73CB-39BB-96D7E63E35F0}"/>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116" name="TextBox 115">
            <a:extLst>
              <a:ext uri="{FF2B5EF4-FFF2-40B4-BE49-F238E27FC236}">
                <a16:creationId xmlns:a16="http://schemas.microsoft.com/office/drawing/2014/main" id="{4EA12411-8FA1-F547-B6BC-859C7A96C207}"/>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117" name="TextBox 116">
            <a:extLst>
              <a:ext uri="{FF2B5EF4-FFF2-40B4-BE49-F238E27FC236}">
                <a16:creationId xmlns:a16="http://schemas.microsoft.com/office/drawing/2014/main" id="{82E73FDB-4F94-C1F0-F938-C058F1674A3D}"/>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C27053"/>
                </a:solidFill>
                <a:latin typeface="Arial" panose="020B0604020202020204" pitchFamily="34" charset="0"/>
                <a:cs typeface="Arial" panose="020B0604020202020204" pitchFamily="34" charset="0"/>
              </a:rPr>
              <a:t>ABOUT US</a:t>
            </a:r>
          </a:p>
        </p:txBody>
      </p:sp>
      <p:pic>
        <p:nvPicPr>
          <p:cNvPr id="118" name="Graphic 117">
            <a:extLst>
              <a:ext uri="{FF2B5EF4-FFF2-40B4-BE49-F238E27FC236}">
                <a16:creationId xmlns:a16="http://schemas.microsoft.com/office/drawing/2014/main" id="{5D4C7678-AB8E-76E0-B815-10AD008E93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9290" y="1447115"/>
            <a:ext cx="639339" cy="426226"/>
          </a:xfrm>
          <a:prstGeom prst="rect">
            <a:avLst/>
          </a:prstGeom>
        </p:spPr>
      </p:pic>
      <p:sp>
        <p:nvSpPr>
          <p:cNvPr id="119" name="TextBox 118">
            <a:extLst>
              <a:ext uri="{FF2B5EF4-FFF2-40B4-BE49-F238E27FC236}">
                <a16:creationId xmlns:a16="http://schemas.microsoft.com/office/drawing/2014/main" id="{3AC3257A-BD30-286D-A693-E5DBDABC27D1}"/>
              </a:ext>
            </a:extLst>
          </p:cNvPr>
          <p:cNvSpPr txBox="1"/>
          <p:nvPr/>
        </p:nvSpPr>
        <p:spPr>
          <a:xfrm>
            <a:off x="2086120" y="2903971"/>
            <a:ext cx="4514100" cy="1569660"/>
          </a:xfrm>
          <a:prstGeom prst="rect">
            <a:avLst/>
          </a:prstGeom>
          <a:noFill/>
        </p:spPr>
        <p:txBody>
          <a:bodyPr wrap="square" rtlCol="0">
            <a:spAutoFit/>
          </a:bodyPr>
          <a:lstStyle/>
          <a:p>
            <a:r>
              <a:rPr lang="en-US" sz="32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Learn and preserve</a:t>
            </a:r>
          </a:p>
          <a:p>
            <a:r>
              <a:rPr lang="en-US" sz="32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the wildlife of Arizona on campus</a:t>
            </a:r>
          </a:p>
        </p:txBody>
      </p:sp>
      <p:sp>
        <p:nvSpPr>
          <p:cNvPr id="120" name="TextBox 119">
            <a:extLst>
              <a:ext uri="{FF2B5EF4-FFF2-40B4-BE49-F238E27FC236}">
                <a16:creationId xmlns:a16="http://schemas.microsoft.com/office/drawing/2014/main" id="{1191C201-4047-82B1-E87C-1B8376176FFD}"/>
              </a:ext>
            </a:extLst>
          </p:cNvPr>
          <p:cNvSpPr txBox="1"/>
          <p:nvPr/>
        </p:nvSpPr>
        <p:spPr>
          <a:xfrm>
            <a:off x="2097776" y="4449718"/>
            <a:ext cx="4266546" cy="1015663"/>
          </a:xfrm>
          <a:prstGeom prst="rect">
            <a:avLst/>
          </a:prstGeom>
          <a:noFill/>
        </p:spPr>
        <p:txBody>
          <a:bodyPr wrap="square" rtlCol="0">
            <a:spAutoFit/>
          </a:bodyPr>
          <a:lstStyle/>
          <a:p>
            <a:r>
              <a:rPr lang="en-US" sz="1200" dirty="0">
                <a:solidFill>
                  <a:srgbClr val="2A242F"/>
                </a:solidFill>
                <a:latin typeface="Arial" panose="020B0604020202020204" pitchFamily="34" charset="0"/>
                <a:cs typeface="Arial" panose="020B0604020202020204" pitchFamily="34" charset="0"/>
              </a:rPr>
              <a:t>Explore and discover interesting plants and animals native to Arizona from all around the state, while being able to learn from and connect with professionals, enthusiasts, as well as like-minded learners through different projects and activities, all at Scottsdale Community College.</a:t>
            </a:r>
          </a:p>
        </p:txBody>
      </p:sp>
      <p:sp>
        <p:nvSpPr>
          <p:cNvPr id="121" name="Round Same Side Corner Rectangle 120">
            <a:extLst>
              <a:ext uri="{FF2B5EF4-FFF2-40B4-BE49-F238E27FC236}">
                <a16:creationId xmlns:a16="http://schemas.microsoft.com/office/drawing/2014/main" id="{3CA3D34D-E38F-71B0-A239-D3A4234341EE}"/>
              </a:ext>
            </a:extLst>
          </p:cNvPr>
          <p:cNvSpPr/>
          <p:nvPr/>
        </p:nvSpPr>
        <p:spPr>
          <a:xfrm>
            <a:off x="1413508" y="6495677"/>
            <a:ext cx="9379453" cy="5245997"/>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a:extLst>
              <a:ext uri="{FF2B5EF4-FFF2-40B4-BE49-F238E27FC236}">
                <a16:creationId xmlns:a16="http://schemas.microsoft.com/office/drawing/2014/main" id="{DF75CA3A-654A-DF09-1217-3BA0D867BC5B}"/>
              </a:ext>
            </a:extLst>
          </p:cNvPr>
          <p:cNvSpPr>
            <a:spLocks/>
          </p:cNvSpPr>
          <p:nvPr/>
        </p:nvSpPr>
        <p:spPr>
          <a:xfrm>
            <a:off x="6870700" y="2695494"/>
            <a:ext cx="2998820" cy="2871483"/>
          </a:xfrm>
          <a:prstGeom prst="roundRect">
            <a:avLst>
              <a:gd name="adj" fmla="val 10098"/>
            </a:avLst>
          </a:prstGeom>
          <a:blipFill dpi="0" rotWithShape="1">
            <a:blip r:embed="rId8">
              <a:extLst>
                <a:ext uri="{28A0092B-C50C-407E-A947-70E740481C1C}">
                  <a14:useLocalDpi xmlns:a14="http://schemas.microsoft.com/office/drawing/2010/main" val="0"/>
                </a:ext>
              </a:extLst>
            </a:blip>
            <a:srcRect/>
            <a:stretch>
              <a:fillRect l="-13836" r="-13836"/>
            </a:stretch>
          </a:blipFill>
          <a:ln>
            <a:noFill/>
          </a:ln>
          <a:effectLst>
            <a:outerShdw blurRad="177954" sx="102000" sy="102000" algn="ctr" rotWithShape="0">
              <a:srgbClr val="C26553">
                <a:alpha val="52308"/>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descr="Caret Left with solid fill">
            <a:extLst>
              <a:ext uri="{FF2B5EF4-FFF2-40B4-BE49-F238E27FC236}">
                <a16:creationId xmlns:a16="http://schemas.microsoft.com/office/drawing/2014/main" id="{804EE740-F42F-F151-D1E0-7E4FDB86B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2960" y="5729777"/>
            <a:ext cx="307200" cy="307200"/>
          </a:xfrm>
          <a:prstGeom prst="rect">
            <a:avLst/>
          </a:prstGeom>
          <a:effectLst>
            <a:outerShdw blurRad="108916" sx="102000" sy="102000" algn="ctr" rotWithShape="0">
              <a:srgbClr val="C26553">
                <a:alpha val="80000"/>
              </a:srgbClr>
            </a:outerShdw>
          </a:effectLst>
        </p:spPr>
      </p:pic>
      <p:pic>
        <p:nvPicPr>
          <p:cNvPr id="124" name="Graphic 123" descr="Caret Right with solid fill">
            <a:extLst>
              <a:ext uri="{FF2B5EF4-FFF2-40B4-BE49-F238E27FC236}">
                <a16:creationId xmlns:a16="http://schemas.microsoft.com/office/drawing/2014/main" id="{7608AE7A-C2CB-2C1C-60FC-A515084627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56509" y="5729777"/>
            <a:ext cx="307200" cy="307200"/>
          </a:xfrm>
          <a:prstGeom prst="rect">
            <a:avLst/>
          </a:prstGeom>
          <a:effectLst>
            <a:outerShdw blurRad="108916" sx="102000" sy="102000" algn="ctr" rotWithShape="0">
              <a:srgbClr val="C26553">
                <a:alpha val="80000"/>
              </a:srgbClr>
            </a:outerShdw>
          </a:effectLst>
        </p:spPr>
      </p:pic>
      <p:sp>
        <p:nvSpPr>
          <p:cNvPr id="125" name="Oval 124">
            <a:extLst>
              <a:ext uri="{FF2B5EF4-FFF2-40B4-BE49-F238E27FC236}">
                <a16:creationId xmlns:a16="http://schemas.microsoft.com/office/drawing/2014/main" id="{7AFAE46D-2707-FC94-3727-76ADFF02C7A7}"/>
              </a:ext>
            </a:extLst>
          </p:cNvPr>
          <p:cNvSpPr/>
          <p:nvPr/>
        </p:nvSpPr>
        <p:spPr>
          <a:xfrm>
            <a:off x="7718429" y="5825984"/>
            <a:ext cx="112734" cy="112734"/>
          </a:xfrm>
          <a:prstGeom prst="ellipse">
            <a:avLst/>
          </a:prstGeom>
          <a:solidFill>
            <a:srgbClr val="C26553"/>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6972D28-4E7C-52DD-0D84-45EE3DCB951F}"/>
              </a:ext>
            </a:extLst>
          </p:cNvPr>
          <p:cNvSpPr/>
          <p:nvPr/>
        </p:nvSpPr>
        <p:spPr>
          <a:xfrm>
            <a:off x="8093743" y="5825984"/>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9182F80-ADA8-560F-9952-4E4757CBB942}"/>
              </a:ext>
            </a:extLst>
          </p:cNvPr>
          <p:cNvSpPr/>
          <p:nvPr/>
        </p:nvSpPr>
        <p:spPr>
          <a:xfrm>
            <a:off x="8469057" y="5825984"/>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04DD7DC7-66CE-551C-1E75-662C51F52317}"/>
              </a:ext>
            </a:extLst>
          </p:cNvPr>
          <p:cNvSpPr/>
          <p:nvPr/>
        </p:nvSpPr>
        <p:spPr>
          <a:xfrm>
            <a:off x="8844372" y="5825984"/>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F9DEF2BB-184A-FAF7-ACA7-AE76245F5AB3}"/>
              </a:ext>
            </a:extLst>
          </p:cNvPr>
          <p:cNvSpPr txBox="1"/>
          <p:nvPr/>
        </p:nvSpPr>
        <p:spPr>
          <a:xfrm>
            <a:off x="2999034" y="7020800"/>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What is the Sonoran Desert Club?</a:t>
            </a:r>
          </a:p>
        </p:txBody>
      </p:sp>
      <p:sp>
        <p:nvSpPr>
          <p:cNvPr id="130" name="Rounded Rectangle 129">
            <a:extLst>
              <a:ext uri="{FF2B5EF4-FFF2-40B4-BE49-F238E27FC236}">
                <a16:creationId xmlns:a16="http://schemas.microsoft.com/office/drawing/2014/main" id="{F098147E-3071-DF1B-8FCC-589DA21ACF32}"/>
              </a:ext>
            </a:extLst>
          </p:cNvPr>
          <p:cNvSpPr>
            <a:spLocks/>
          </p:cNvSpPr>
          <p:nvPr/>
        </p:nvSpPr>
        <p:spPr>
          <a:xfrm>
            <a:off x="2188500" y="7900559"/>
            <a:ext cx="3240573" cy="31722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CCE499D7-08C1-F729-13FB-A096BE6C2008}"/>
              </a:ext>
            </a:extLst>
          </p:cNvPr>
          <p:cNvSpPr txBox="1"/>
          <p:nvPr/>
        </p:nvSpPr>
        <p:spPr>
          <a:xfrm>
            <a:off x="2418708" y="9555942"/>
            <a:ext cx="2780156" cy="1277273"/>
          </a:xfrm>
          <a:prstGeom prst="rect">
            <a:avLst/>
          </a:prstGeom>
          <a:noFill/>
        </p:spPr>
        <p:txBody>
          <a:bodyPr wrap="square" rtlCol="0">
            <a:spAutoFit/>
          </a:bodyPr>
          <a:lstStyle/>
          <a:p>
            <a:pPr algn="ctr"/>
            <a:r>
              <a:rPr lang="en-US" sz="1100" dirty="0">
                <a:solidFill>
                  <a:srgbClr val="C26553"/>
                </a:solidFill>
                <a:effectLst/>
                <a:latin typeface="Arial" panose="020B0604020202020204" pitchFamily="34" charset="0"/>
                <a:cs typeface="Arial" panose="020B0604020202020204" pitchFamily="34" charset="0"/>
              </a:rPr>
              <a:t>An organization under the Center for Nature and Urban Wildlife Department that provides students of any program the opportunity to understand, appreciate, and share their passion of the wildlife, ecology, and biodiversity of the Sonoran Desert to others.</a:t>
            </a:r>
          </a:p>
        </p:txBody>
      </p:sp>
      <p:pic>
        <p:nvPicPr>
          <p:cNvPr id="132" name="Picture 131" descr="A hand holding a heart and a leaf&#10;&#10;Description automatically generated">
            <a:extLst>
              <a:ext uri="{FF2B5EF4-FFF2-40B4-BE49-F238E27FC236}">
                <a16:creationId xmlns:a16="http://schemas.microsoft.com/office/drawing/2014/main" id="{CD90D9B4-3F70-7854-0B4E-833E0EA90A0D}"/>
              </a:ext>
            </a:extLst>
          </p:cNvPr>
          <p:cNvPicPr>
            <a:picLocks noChangeAspect="1"/>
          </p:cNvPicPr>
          <p:nvPr/>
        </p:nvPicPr>
        <p:blipFill>
          <a:blip r:embed="rId13"/>
          <a:stretch>
            <a:fillRect/>
          </a:stretch>
        </p:blipFill>
        <p:spPr>
          <a:xfrm>
            <a:off x="3227317" y="8223256"/>
            <a:ext cx="1162938" cy="1162938"/>
          </a:xfrm>
          <a:prstGeom prst="rect">
            <a:avLst/>
          </a:prstGeom>
        </p:spPr>
      </p:pic>
      <p:sp>
        <p:nvSpPr>
          <p:cNvPr id="133" name="Rounded Rectangle 132">
            <a:extLst>
              <a:ext uri="{FF2B5EF4-FFF2-40B4-BE49-F238E27FC236}">
                <a16:creationId xmlns:a16="http://schemas.microsoft.com/office/drawing/2014/main" id="{3FCA3B1E-5627-C3A6-FD7F-FCBDC010BA33}"/>
              </a:ext>
            </a:extLst>
          </p:cNvPr>
          <p:cNvSpPr>
            <a:spLocks/>
          </p:cNvSpPr>
          <p:nvPr/>
        </p:nvSpPr>
        <p:spPr>
          <a:xfrm>
            <a:off x="5754448" y="8059269"/>
            <a:ext cx="4115072" cy="1825135"/>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37F8E664-60E3-F3A0-8BCE-0A0B8701B9A9}"/>
              </a:ext>
            </a:extLst>
          </p:cNvPr>
          <p:cNvSpPr txBox="1"/>
          <p:nvPr/>
        </p:nvSpPr>
        <p:spPr>
          <a:xfrm>
            <a:off x="7356369" y="8277000"/>
            <a:ext cx="2237343" cy="1384995"/>
          </a:xfrm>
          <a:prstGeom prst="rect">
            <a:avLst/>
          </a:prstGeom>
          <a:noFill/>
        </p:spPr>
        <p:txBody>
          <a:bodyPr wrap="square" rtlCol="0">
            <a:spAutoFit/>
          </a:bodyPr>
          <a:lstStyle/>
          <a:p>
            <a:r>
              <a:rPr lang="en-US" sz="1200" dirty="0">
                <a:solidFill>
                  <a:srgbClr val="C26553"/>
                </a:solidFill>
                <a:effectLst/>
                <a:latin typeface="Arial" panose="020B0604020202020204" pitchFamily="34" charset="0"/>
                <a:cs typeface="Arial" panose="020B0604020202020204" pitchFamily="34" charset="0"/>
              </a:rPr>
              <a:t>A place that welcomes all talent, where students can partake in different projects and activities based on their skills and preferences that will help educate and promote the flowering fauna.</a:t>
            </a:r>
          </a:p>
        </p:txBody>
      </p:sp>
      <p:pic>
        <p:nvPicPr>
          <p:cNvPr id="135" name="Picture 134" descr="A person with gears and tools&#10;&#10;Description automatically generated">
            <a:extLst>
              <a:ext uri="{FF2B5EF4-FFF2-40B4-BE49-F238E27FC236}">
                <a16:creationId xmlns:a16="http://schemas.microsoft.com/office/drawing/2014/main" id="{5A812AA4-CD29-5982-F7E3-C745CA081BA7}"/>
              </a:ext>
            </a:extLst>
          </p:cNvPr>
          <p:cNvPicPr>
            <a:picLocks noChangeAspect="1"/>
          </p:cNvPicPr>
          <p:nvPr/>
        </p:nvPicPr>
        <p:blipFill>
          <a:blip r:embed="rId14"/>
          <a:stretch>
            <a:fillRect/>
          </a:stretch>
        </p:blipFill>
        <p:spPr>
          <a:xfrm>
            <a:off x="6062288" y="8388029"/>
            <a:ext cx="1162938" cy="1162938"/>
          </a:xfrm>
          <a:prstGeom prst="rect">
            <a:avLst/>
          </a:prstGeom>
        </p:spPr>
      </p:pic>
      <p:sp>
        <p:nvSpPr>
          <p:cNvPr id="136" name="Rounded Rectangle 135">
            <a:extLst>
              <a:ext uri="{FF2B5EF4-FFF2-40B4-BE49-F238E27FC236}">
                <a16:creationId xmlns:a16="http://schemas.microsoft.com/office/drawing/2014/main" id="{CA9D0BB8-D132-3500-6621-92232AE8BC87}"/>
              </a:ext>
            </a:extLst>
          </p:cNvPr>
          <p:cNvSpPr>
            <a:spLocks/>
          </p:cNvSpPr>
          <p:nvPr/>
        </p:nvSpPr>
        <p:spPr>
          <a:xfrm>
            <a:off x="5754447" y="10239322"/>
            <a:ext cx="1601921" cy="672612"/>
          </a:xfrm>
          <a:prstGeom prst="roundRect">
            <a:avLst>
              <a:gd name="adj" fmla="val 23426"/>
            </a:avLst>
          </a:prstGeom>
          <a:solidFill>
            <a:srgbClr val="FDF7E9"/>
          </a:solidFill>
          <a:ln w="28575">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3F65383F-5CB0-7F10-0838-0473205C4BFC}"/>
              </a:ext>
            </a:extLst>
          </p:cNvPr>
          <p:cNvSpPr txBox="1"/>
          <p:nvPr/>
        </p:nvSpPr>
        <p:spPr>
          <a:xfrm>
            <a:off x="5861424" y="10406351"/>
            <a:ext cx="1363802" cy="369332"/>
          </a:xfrm>
          <a:prstGeom prst="rect">
            <a:avLst/>
          </a:prstGeom>
          <a:noFill/>
        </p:spPr>
        <p:txBody>
          <a:bodyPr wrap="square" rtlCol="0">
            <a:spAutoFit/>
          </a:bodyPr>
          <a:lstStyle/>
          <a:p>
            <a:pPr algn="ctr"/>
            <a:r>
              <a:rPr lang="en-US" b="1" dirty="0">
                <a:solidFill>
                  <a:srgbClr val="C26553"/>
                </a:solidFill>
                <a:effectLst/>
                <a:latin typeface="Arial" panose="020B0604020202020204" pitchFamily="34" charset="0"/>
                <a:cs typeface="Arial" panose="020B0604020202020204" pitchFamily="34" charset="0"/>
              </a:rPr>
              <a:t>CONNECT</a:t>
            </a:r>
          </a:p>
        </p:txBody>
      </p:sp>
      <p:sp>
        <p:nvSpPr>
          <p:cNvPr id="138" name="Rounded Rectangle 137">
            <a:extLst>
              <a:ext uri="{FF2B5EF4-FFF2-40B4-BE49-F238E27FC236}">
                <a16:creationId xmlns:a16="http://schemas.microsoft.com/office/drawing/2014/main" id="{6C346993-18D3-634E-C264-C1122B8368D8}"/>
              </a:ext>
            </a:extLst>
          </p:cNvPr>
          <p:cNvSpPr>
            <a:spLocks/>
          </p:cNvSpPr>
          <p:nvPr/>
        </p:nvSpPr>
        <p:spPr>
          <a:xfrm>
            <a:off x="7681742" y="10234879"/>
            <a:ext cx="2187777" cy="672612"/>
          </a:xfrm>
          <a:prstGeom prst="roundRect">
            <a:avLst>
              <a:gd name="adj" fmla="val 24759"/>
            </a:avLst>
          </a:prstGeom>
          <a:solidFill>
            <a:srgbClr val="FDF7E9"/>
          </a:solidFill>
          <a:ln w="28575">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D42D89A4-AFE4-E7DD-F2B0-B1339660925C}"/>
              </a:ext>
            </a:extLst>
          </p:cNvPr>
          <p:cNvSpPr txBox="1"/>
          <p:nvPr/>
        </p:nvSpPr>
        <p:spPr>
          <a:xfrm>
            <a:off x="7805123" y="10401908"/>
            <a:ext cx="1941014" cy="369332"/>
          </a:xfrm>
          <a:prstGeom prst="rect">
            <a:avLst/>
          </a:prstGeom>
          <a:noFill/>
        </p:spPr>
        <p:txBody>
          <a:bodyPr wrap="square" rtlCol="0">
            <a:spAutoFit/>
          </a:bodyPr>
          <a:lstStyle/>
          <a:p>
            <a:pPr algn="ctr"/>
            <a:r>
              <a:rPr lang="en-US" b="1" dirty="0">
                <a:solidFill>
                  <a:srgbClr val="C26553"/>
                </a:solidFill>
                <a:effectLst/>
                <a:latin typeface="Arial" panose="020B0604020202020204" pitchFamily="34" charset="0"/>
                <a:cs typeface="Arial" panose="020B0604020202020204" pitchFamily="34" charset="0"/>
              </a:rPr>
              <a:t>GET INVOLVED</a:t>
            </a:r>
          </a:p>
        </p:txBody>
      </p:sp>
      <p:sp>
        <p:nvSpPr>
          <p:cNvPr id="140" name="Round Same Side Corner Rectangle 139">
            <a:extLst>
              <a:ext uri="{FF2B5EF4-FFF2-40B4-BE49-F238E27FC236}">
                <a16:creationId xmlns:a16="http://schemas.microsoft.com/office/drawing/2014/main" id="{0D434158-58A7-6A32-375C-DA1346AA5CCE}"/>
              </a:ext>
            </a:extLst>
          </p:cNvPr>
          <p:cNvSpPr/>
          <p:nvPr/>
        </p:nvSpPr>
        <p:spPr>
          <a:xfrm>
            <a:off x="1413507" y="11623729"/>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77790C4D-C2A0-0136-91A2-B784DD571D50}"/>
              </a:ext>
            </a:extLst>
          </p:cNvPr>
          <p:cNvSpPr txBox="1"/>
          <p:nvPr/>
        </p:nvSpPr>
        <p:spPr>
          <a:xfrm>
            <a:off x="1689290" y="11839710"/>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142" name="Picture 141" descr="A black background with a black square&#10;&#10;Description automatically generated with medium confidence">
            <a:extLst>
              <a:ext uri="{FF2B5EF4-FFF2-40B4-BE49-F238E27FC236}">
                <a16:creationId xmlns:a16="http://schemas.microsoft.com/office/drawing/2014/main" id="{F9B17D34-AB02-667F-AABA-06E77D0E8DEE}"/>
              </a:ext>
            </a:extLst>
          </p:cNvPr>
          <p:cNvPicPr>
            <a:picLocks noChangeAspect="1"/>
          </p:cNvPicPr>
          <p:nvPr/>
        </p:nvPicPr>
        <p:blipFill>
          <a:blip r:embed="rId15"/>
          <a:stretch>
            <a:fillRect/>
          </a:stretch>
        </p:blipFill>
        <p:spPr>
          <a:xfrm flipH="1">
            <a:off x="10148925" y="11927108"/>
            <a:ext cx="353785" cy="353785"/>
          </a:xfrm>
          <a:prstGeom prst="rect">
            <a:avLst/>
          </a:prstGeom>
        </p:spPr>
      </p:pic>
      <p:pic>
        <p:nvPicPr>
          <p:cNvPr id="143" name="Picture 142" descr="A black background with a black square&#10;&#10;Description automatically generated with medium confidence">
            <a:extLst>
              <a:ext uri="{FF2B5EF4-FFF2-40B4-BE49-F238E27FC236}">
                <a16:creationId xmlns:a16="http://schemas.microsoft.com/office/drawing/2014/main" id="{CB0EA414-1D47-96DD-AE15-6723DD4E3FB2}"/>
              </a:ext>
            </a:extLst>
          </p:cNvPr>
          <p:cNvPicPr>
            <a:picLocks noChangeAspect="1"/>
          </p:cNvPicPr>
          <p:nvPr/>
        </p:nvPicPr>
        <p:blipFill>
          <a:blip r:embed="rId16"/>
          <a:stretch>
            <a:fillRect/>
          </a:stretch>
        </p:blipFill>
        <p:spPr>
          <a:xfrm flipH="1">
            <a:off x="9741222" y="11991329"/>
            <a:ext cx="248083" cy="248083"/>
          </a:xfrm>
          <a:prstGeom prst="rect">
            <a:avLst/>
          </a:prstGeom>
        </p:spPr>
      </p:pic>
      <p:cxnSp>
        <p:nvCxnSpPr>
          <p:cNvPr id="144" name="Straight Connector 143">
            <a:extLst>
              <a:ext uri="{FF2B5EF4-FFF2-40B4-BE49-F238E27FC236}">
                <a16:creationId xmlns:a16="http://schemas.microsoft.com/office/drawing/2014/main" id="{B9DFD49C-A758-06C7-FAD9-431CC95855CC}"/>
              </a:ext>
            </a:extLst>
          </p:cNvPr>
          <p:cNvCxnSpPr>
            <a:cxnSpLocks/>
          </p:cNvCxnSpPr>
          <p:nvPr/>
        </p:nvCxnSpPr>
        <p:spPr>
          <a:xfrm>
            <a:off x="6258544" y="1781564"/>
            <a:ext cx="822196" cy="0"/>
          </a:xfrm>
          <a:prstGeom prst="line">
            <a:avLst/>
          </a:prstGeom>
          <a:ln w="19050">
            <a:solidFill>
              <a:srgbClr val="C26553"/>
            </a:solidFill>
          </a:ln>
        </p:spPr>
        <p:style>
          <a:lnRef idx="1">
            <a:schemeClr val="accent1"/>
          </a:lnRef>
          <a:fillRef idx="0">
            <a:schemeClr val="accent1"/>
          </a:fillRef>
          <a:effectRef idx="0">
            <a:schemeClr val="accent1"/>
          </a:effectRef>
          <a:fontRef idx="minor">
            <a:schemeClr val="tx1"/>
          </a:fontRef>
        </p:style>
      </p:cxnSp>
      <p:sp>
        <p:nvSpPr>
          <p:cNvPr id="145" name="Rounded Rectangle 144">
            <a:extLst>
              <a:ext uri="{FF2B5EF4-FFF2-40B4-BE49-F238E27FC236}">
                <a16:creationId xmlns:a16="http://schemas.microsoft.com/office/drawing/2014/main" id="{773B931D-F512-A8F6-9C15-BAF397489C05}"/>
              </a:ext>
            </a:extLst>
          </p:cNvPr>
          <p:cNvSpPr/>
          <p:nvPr/>
        </p:nvSpPr>
        <p:spPr>
          <a:xfrm>
            <a:off x="1399039" y="1249678"/>
            <a:ext cx="9393921" cy="11238920"/>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0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95F8C6C-D5F4-7274-6B9D-5BE91D822CDB}"/>
              </a:ext>
            </a:extLst>
          </p:cNvPr>
          <p:cNvSpPr/>
          <p:nvPr/>
        </p:nvSpPr>
        <p:spPr>
          <a:xfrm>
            <a:off x="1413510" y="-5581427"/>
            <a:ext cx="9364980" cy="5437683"/>
          </a:xfrm>
          <a:prstGeom prst="roundRect">
            <a:avLst>
              <a:gd name="adj" fmla="val 2628"/>
            </a:avLst>
          </a:prstGeom>
          <a:blipFill dpi="0" rotWithShape="1">
            <a:blip r:embed="rId3">
              <a:extLst>
                <a:ext uri="{28A0092B-C50C-407E-A947-70E740481C1C}">
                  <a14:useLocalDpi xmlns:a14="http://schemas.microsoft.com/office/drawing/2010/main" val="0"/>
                </a:ext>
              </a:extLst>
            </a:blip>
            <a:srcRect/>
            <a:stretch>
              <a:fillRect l="-154" r="102" b="-2923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7EF87BB-BB7D-F489-1259-75596A75E7C1}"/>
              </a:ext>
            </a:extLst>
          </p:cNvPr>
          <p:cNvSpPr/>
          <p:nvPr/>
        </p:nvSpPr>
        <p:spPr>
          <a:xfrm>
            <a:off x="330542" y="-646878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63" y="-635881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2" y="-6322899"/>
            <a:ext cx="4965020"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ABOUT US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08" y="-5581428"/>
            <a:ext cx="9364980" cy="5608322"/>
          </a:xfrm>
          <a:prstGeom prst="roundRect">
            <a:avLst>
              <a:gd name="adj" fmla="val 2628"/>
            </a:avLst>
          </a:prstGeom>
          <a:solidFill>
            <a:srgbClr val="FDF7E9">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581426"/>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5383991"/>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518230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5299428"/>
            <a:ext cx="1136443"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5345952"/>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5299427"/>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5299427"/>
            <a:ext cx="891954" cy="261610"/>
          </a:xfrm>
          <a:prstGeom prst="rect">
            <a:avLst/>
          </a:prstGeom>
          <a:noFill/>
        </p:spPr>
        <p:txBody>
          <a:bodyPr wrap="square" rtlCol="0">
            <a:spAutoFit/>
          </a:bodyPr>
          <a:lstStyle/>
          <a:p>
            <a:pPr algn="ctr"/>
            <a:r>
              <a:rPr lang="en-US" sz="1050" b="1" dirty="0">
                <a:solidFill>
                  <a:srgbClr val="C27053"/>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9290" y="-5383991"/>
            <a:ext cx="639339" cy="426226"/>
          </a:xfrm>
          <a:prstGeom prst="rect">
            <a:avLst/>
          </a:prstGeom>
        </p:spPr>
      </p:pic>
      <p:sp>
        <p:nvSpPr>
          <p:cNvPr id="13" name="TextBox 12">
            <a:extLst>
              <a:ext uri="{FF2B5EF4-FFF2-40B4-BE49-F238E27FC236}">
                <a16:creationId xmlns:a16="http://schemas.microsoft.com/office/drawing/2014/main" id="{1F96FB2B-9E1E-AC9C-BF2E-1C315E25C14F}"/>
              </a:ext>
            </a:extLst>
          </p:cNvPr>
          <p:cNvSpPr txBox="1"/>
          <p:nvPr/>
        </p:nvSpPr>
        <p:spPr>
          <a:xfrm>
            <a:off x="2086120" y="-3927135"/>
            <a:ext cx="4514100" cy="1569660"/>
          </a:xfrm>
          <a:prstGeom prst="rect">
            <a:avLst/>
          </a:prstGeom>
          <a:noFill/>
        </p:spPr>
        <p:txBody>
          <a:bodyPr wrap="square" rtlCol="0">
            <a:spAutoFit/>
          </a:bodyPr>
          <a:lstStyle/>
          <a:p>
            <a:r>
              <a:rPr lang="en-US" sz="32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Learn and preserve</a:t>
            </a:r>
          </a:p>
          <a:p>
            <a:r>
              <a:rPr lang="en-US" sz="3200" b="1" dirty="0">
                <a:solidFill>
                  <a:srgbClr val="C26553"/>
                </a:solidFill>
                <a:effectLst>
                  <a:outerShdw blurRad="465915" algn="ctr" rotWithShape="0">
                    <a:srgbClr val="C26553">
                      <a:alpha val="43796"/>
                    </a:srgbClr>
                  </a:outerShdw>
                </a:effectLst>
                <a:latin typeface="Arial" panose="020B0604020202020204" pitchFamily="34" charset="0"/>
                <a:cs typeface="Arial" panose="020B0604020202020204" pitchFamily="34" charset="0"/>
              </a:rPr>
              <a:t>the wildlife of Arizona on campus</a:t>
            </a:r>
          </a:p>
        </p:txBody>
      </p:sp>
      <p:sp>
        <p:nvSpPr>
          <p:cNvPr id="14" name="TextBox 13">
            <a:extLst>
              <a:ext uri="{FF2B5EF4-FFF2-40B4-BE49-F238E27FC236}">
                <a16:creationId xmlns:a16="http://schemas.microsoft.com/office/drawing/2014/main" id="{CEC498AB-519B-D3CE-4E55-425B4E6B83BD}"/>
              </a:ext>
            </a:extLst>
          </p:cNvPr>
          <p:cNvSpPr txBox="1"/>
          <p:nvPr/>
        </p:nvSpPr>
        <p:spPr>
          <a:xfrm>
            <a:off x="2097776" y="-2381388"/>
            <a:ext cx="4266546" cy="1015663"/>
          </a:xfrm>
          <a:prstGeom prst="rect">
            <a:avLst/>
          </a:prstGeom>
          <a:noFill/>
        </p:spPr>
        <p:txBody>
          <a:bodyPr wrap="square" rtlCol="0">
            <a:spAutoFit/>
          </a:bodyPr>
          <a:lstStyle/>
          <a:p>
            <a:r>
              <a:rPr lang="en-US" sz="1200" dirty="0">
                <a:solidFill>
                  <a:srgbClr val="2A242F"/>
                </a:solidFill>
                <a:latin typeface="Arial" panose="020B0604020202020204" pitchFamily="34" charset="0"/>
                <a:cs typeface="Arial" panose="020B0604020202020204" pitchFamily="34" charset="0"/>
              </a:rPr>
              <a:t>Explore and discover interesting plants and animals native to Arizona from all around the state, while being able to learn from and connect with professionals, enthusiasts, as well as like-minded learners through different projects and activities, all at Scottsdale Community College.</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335429"/>
            <a:ext cx="9379453" cy="5245997"/>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6B4BA2D-E253-D842-CC8E-9CBCB7BF6F94}"/>
              </a:ext>
            </a:extLst>
          </p:cNvPr>
          <p:cNvSpPr>
            <a:spLocks/>
          </p:cNvSpPr>
          <p:nvPr/>
        </p:nvSpPr>
        <p:spPr>
          <a:xfrm>
            <a:off x="6870700" y="-4135612"/>
            <a:ext cx="2998820" cy="2871483"/>
          </a:xfrm>
          <a:prstGeom prst="roundRect">
            <a:avLst>
              <a:gd name="adj" fmla="val 10098"/>
            </a:avLst>
          </a:prstGeom>
          <a:blipFill dpi="0" rotWithShape="1">
            <a:blip r:embed="rId8">
              <a:extLst>
                <a:ext uri="{28A0092B-C50C-407E-A947-70E740481C1C}">
                  <a14:useLocalDpi xmlns:a14="http://schemas.microsoft.com/office/drawing/2010/main" val="0"/>
                </a:ext>
              </a:extLst>
            </a:blip>
            <a:srcRect/>
            <a:stretch>
              <a:fillRect l="-13836" r="-13836"/>
            </a:stretch>
          </a:blipFill>
          <a:ln>
            <a:noFill/>
          </a:ln>
          <a:effectLst>
            <a:outerShdw blurRad="177954" sx="102000" sy="102000" algn="ctr" rotWithShape="0">
              <a:srgbClr val="C26553">
                <a:alpha val="52308"/>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aret Left with solid fill">
            <a:extLst>
              <a:ext uri="{FF2B5EF4-FFF2-40B4-BE49-F238E27FC236}">
                <a16:creationId xmlns:a16="http://schemas.microsoft.com/office/drawing/2014/main" id="{2A845369-9B62-AB80-A571-4950B374E6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2960" y="-1101329"/>
            <a:ext cx="307200" cy="307200"/>
          </a:xfrm>
          <a:prstGeom prst="rect">
            <a:avLst/>
          </a:prstGeom>
          <a:effectLst>
            <a:outerShdw blurRad="108916" sx="102000" sy="102000" algn="ctr" rotWithShape="0">
              <a:srgbClr val="C26553">
                <a:alpha val="80000"/>
              </a:srgbClr>
            </a:outerShdw>
          </a:effectLst>
        </p:spPr>
      </p:pic>
      <p:pic>
        <p:nvPicPr>
          <p:cNvPr id="18" name="Graphic 17" descr="Caret Right with solid fill">
            <a:extLst>
              <a:ext uri="{FF2B5EF4-FFF2-40B4-BE49-F238E27FC236}">
                <a16:creationId xmlns:a16="http://schemas.microsoft.com/office/drawing/2014/main" id="{1D784960-5C28-708D-1B6E-87C6F88530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56509" y="-1101329"/>
            <a:ext cx="307200" cy="307200"/>
          </a:xfrm>
          <a:prstGeom prst="rect">
            <a:avLst/>
          </a:prstGeom>
          <a:effectLst>
            <a:outerShdw blurRad="108916" sx="102000" sy="102000" algn="ctr" rotWithShape="0">
              <a:srgbClr val="C26553">
                <a:alpha val="80000"/>
              </a:srgbClr>
            </a:outerShdw>
          </a:effectLst>
        </p:spPr>
      </p:pic>
      <p:sp>
        <p:nvSpPr>
          <p:cNvPr id="19" name="Oval 18">
            <a:extLst>
              <a:ext uri="{FF2B5EF4-FFF2-40B4-BE49-F238E27FC236}">
                <a16:creationId xmlns:a16="http://schemas.microsoft.com/office/drawing/2014/main" id="{C2681393-5DAA-69CA-BA5B-2D5C32EF24DA}"/>
              </a:ext>
            </a:extLst>
          </p:cNvPr>
          <p:cNvSpPr/>
          <p:nvPr/>
        </p:nvSpPr>
        <p:spPr>
          <a:xfrm>
            <a:off x="7718429" y="-1005122"/>
            <a:ext cx="112734" cy="112734"/>
          </a:xfrm>
          <a:prstGeom prst="ellipse">
            <a:avLst/>
          </a:prstGeom>
          <a:solidFill>
            <a:srgbClr val="C26553"/>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1A52D4-FB1E-E7D4-B406-07939E0A6115}"/>
              </a:ext>
            </a:extLst>
          </p:cNvPr>
          <p:cNvSpPr/>
          <p:nvPr/>
        </p:nvSpPr>
        <p:spPr>
          <a:xfrm>
            <a:off x="8093743" y="-1005122"/>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D3BE874-7319-4A78-AC89-E40D4D631865}"/>
              </a:ext>
            </a:extLst>
          </p:cNvPr>
          <p:cNvSpPr/>
          <p:nvPr/>
        </p:nvSpPr>
        <p:spPr>
          <a:xfrm>
            <a:off x="8469057" y="-1005122"/>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E0F09B-C061-19DF-957F-1D45A416A648}"/>
              </a:ext>
            </a:extLst>
          </p:cNvPr>
          <p:cNvSpPr/>
          <p:nvPr/>
        </p:nvSpPr>
        <p:spPr>
          <a:xfrm>
            <a:off x="8844372" y="-1005122"/>
            <a:ext cx="112734" cy="112734"/>
          </a:xfrm>
          <a:prstGeom prst="ellipse">
            <a:avLst/>
          </a:prstGeom>
          <a:solidFill>
            <a:srgbClr val="F1EDE1"/>
          </a:solidFill>
          <a:ln>
            <a:noFill/>
          </a:ln>
          <a:effectLst>
            <a:outerShdw blurRad="108916" sx="102000" sy="102000" algn="ctr" rotWithShape="0">
              <a:srgbClr val="C26553">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999034" y="189694"/>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What is the Sonoran Desert Club?</a:t>
            </a:r>
          </a:p>
        </p:txBody>
      </p:sp>
      <p:sp>
        <p:nvSpPr>
          <p:cNvPr id="47" name="Rounded Rectangle 46">
            <a:extLst>
              <a:ext uri="{FF2B5EF4-FFF2-40B4-BE49-F238E27FC236}">
                <a16:creationId xmlns:a16="http://schemas.microsoft.com/office/drawing/2014/main" id="{6FEE6FC0-870F-E501-1871-88C03DC0D619}"/>
              </a:ext>
            </a:extLst>
          </p:cNvPr>
          <p:cNvSpPr>
            <a:spLocks/>
          </p:cNvSpPr>
          <p:nvPr/>
        </p:nvSpPr>
        <p:spPr>
          <a:xfrm>
            <a:off x="2188500" y="1069453"/>
            <a:ext cx="3240573" cy="3172253"/>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ABE4875-2EEF-273A-3FD9-FAE58A9E1F42}"/>
              </a:ext>
            </a:extLst>
          </p:cNvPr>
          <p:cNvSpPr txBox="1"/>
          <p:nvPr/>
        </p:nvSpPr>
        <p:spPr>
          <a:xfrm>
            <a:off x="2418708" y="2724836"/>
            <a:ext cx="2780156" cy="1277273"/>
          </a:xfrm>
          <a:prstGeom prst="rect">
            <a:avLst/>
          </a:prstGeom>
          <a:noFill/>
        </p:spPr>
        <p:txBody>
          <a:bodyPr wrap="square" rtlCol="0">
            <a:spAutoFit/>
          </a:bodyPr>
          <a:lstStyle/>
          <a:p>
            <a:pPr algn="ctr"/>
            <a:r>
              <a:rPr lang="en-US" sz="1100" dirty="0">
                <a:solidFill>
                  <a:srgbClr val="C26553"/>
                </a:solidFill>
                <a:effectLst/>
                <a:latin typeface="Arial" panose="020B0604020202020204" pitchFamily="34" charset="0"/>
                <a:cs typeface="Arial" panose="020B0604020202020204" pitchFamily="34" charset="0"/>
              </a:rPr>
              <a:t>An organization under the Center for Nature and Urban Wildlife Department that provides students of any program the opportunity to understand, appreciate, and share their passion of the wildlife, ecology, and biodiversity of the Sonoran Desert to others.</a:t>
            </a:r>
          </a:p>
        </p:txBody>
      </p:sp>
      <p:pic>
        <p:nvPicPr>
          <p:cNvPr id="49" name="Picture 48" descr="A hand holding a heart and a leaf&#10;&#10;Description automatically generated">
            <a:extLst>
              <a:ext uri="{FF2B5EF4-FFF2-40B4-BE49-F238E27FC236}">
                <a16:creationId xmlns:a16="http://schemas.microsoft.com/office/drawing/2014/main" id="{5C7FAD1A-9EA5-81EC-22BB-84FBAB46C72C}"/>
              </a:ext>
            </a:extLst>
          </p:cNvPr>
          <p:cNvPicPr>
            <a:picLocks noChangeAspect="1"/>
          </p:cNvPicPr>
          <p:nvPr/>
        </p:nvPicPr>
        <p:blipFill>
          <a:blip r:embed="rId13"/>
          <a:stretch>
            <a:fillRect/>
          </a:stretch>
        </p:blipFill>
        <p:spPr>
          <a:xfrm>
            <a:off x="3227317" y="1392150"/>
            <a:ext cx="1162938" cy="1162938"/>
          </a:xfrm>
          <a:prstGeom prst="rect">
            <a:avLst/>
          </a:prstGeom>
        </p:spPr>
      </p:pic>
      <p:sp>
        <p:nvSpPr>
          <p:cNvPr id="50" name="Rounded Rectangle 49">
            <a:extLst>
              <a:ext uri="{FF2B5EF4-FFF2-40B4-BE49-F238E27FC236}">
                <a16:creationId xmlns:a16="http://schemas.microsoft.com/office/drawing/2014/main" id="{3BC69B8F-B27D-9BE7-BBE0-CA68197F7A6C}"/>
              </a:ext>
            </a:extLst>
          </p:cNvPr>
          <p:cNvSpPr>
            <a:spLocks/>
          </p:cNvSpPr>
          <p:nvPr/>
        </p:nvSpPr>
        <p:spPr>
          <a:xfrm>
            <a:off x="5754448" y="1228163"/>
            <a:ext cx="4115072" cy="1825135"/>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A35C069-3228-8E73-07DC-908C14FC4453}"/>
              </a:ext>
            </a:extLst>
          </p:cNvPr>
          <p:cNvSpPr txBox="1"/>
          <p:nvPr/>
        </p:nvSpPr>
        <p:spPr>
          <a:xfrm>
            <a:off x="7356369" y="1445894"/>
            <a:ext cx="2237343" cy="1384995"/>
          </a:xfrm>
          <a:prstGeom prst="rect">
            <a:avLst/>
          </a:prstGeom>
          <a:noFill/>
        </p:spPr>
        <p:txBody>
          <a:bodyPr wrap="square" rtlCol="0">
            <a:spAutoFit/>
          </a:bodyPr>
          <a:lstStyle/>
          <a:p>
            <a:r>
              <a:rPr lang="en-US" sz="1200" dirty="0">
                <a:solidFill>
                  <a:srgbClr val="C26553"/>
                </a:solidFill>
                <a:effectLst/>
                <a:latin typeface="Arial" panose="020B0604020202020204" pitchFamily="34" charset="0"/>
                <a:cs typeface="Arial" panose="020B0604020202020204" pitchFamily="34" charset="0"/>
              </a:rPr>
              <a:t>A place that welcomes all talent, where students can partake in different projects and activities based on their skills and preferences that will help educate and promote the flowering fauna.</a:t>
            </a:r>
          </a:p>
        </p:txBody>
      </p:sp>
      <p:pic>
        <p:nvPicPr>
          <p:cNvPr id="52" name="Picture 51" descr="A person with gears and tools&#10;&#10;Description automatically generated">
            <a:extLst>
              <a:ext uri="{FF2B5EF4-FFF2-40B4-BE49-F238E27FC236}">
                <a16:creationId xmlns:a16="http://schemas.microsoft.com/office/drawing/2014/main" id="{EB59C28E-3618-D2D1-68C7-8463AC88BFCB}"/>
              </a:ext>
            </a:extLst>
          </p:cNvPr>
          <p:cNvPicPr>
            <a:picLocks noChangeAspect="1"/>
          </p:cNvPicPr>
          <p:nvPr/>
        </p:nvPicPr>
        <p:blipFill>
          <a:blip r:embed="rId14"/>
          <a:stretch>
            <a:fillRect/>
          </a:stretch>
        </p:blipFill>
        <p:spPr>
          <a:xfrm>
            <a:off x="6062288" y="1556923"/>
            <a:ext cx="1162938" cy="1162938"/>
          </a:xfrm>
          <a:prstGeom prst="rect">
            <a:avLst/>
          </a:prstGeom>
        </p:spPr>
      </p:pic>
      <p:sp>
        <p:nvSpPr>
          <p:cNvPr id="53" name="Rounded Rectangle 52">
            <a:extLst>
              <a:ext uri="{FF2B5EF4-FFF2-40B4-BE49-F238E27FC236}">
                <a16:creationId xmlns:a16="http://schemas.microsoft.com/office/drawing/2014/main" id="{6EF64CA5-8E60-3714-5A7D-8981E0ACFC82}"/>
              </a:ext>
            </a:extLst>
          </p:cNvPr>
          <p:cNvSpPr>
            <a:spLocks/>
          </p:cNvSpPr>
          <p:nvPr/>
        </p:nvSpPr>
        <p:spPr>
          <a:xfrm>
            <a:off x="5754447" y="3408216"/>
            <a:ext cx="1601921" cy="672612"/>
          </a:xfrm>
          <a:prstGeom prst="roundRect">
            <a:avLst>
              <a:gd name="adj" fmla="val 23426"/>
            </a:avLst>
          </a:prstGeom>
          <a:solidFill>
            <a:srgbClr val="FDF7E9"/>
          </a:solidFill>
          <a:ln w="28575">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4A0B1798-9BDD-47A2-A59B-3A9AC8ADE186}"/>
              </a:ext>
            </a:extLst>
          </p:cNvPr>
          <p:cNvSpPr txBox="1"/>
          <p:nvPr/>
        </p:nvSpPr>
        <p:spPr>
          <a:xfrm>
            <a:off x="5861424" y="3575245"/>
            <a:ext cx="1363802" cy="369332"/>
          </a:xfrm>
          <a:prstGeom prst="rect">
            <a:avLst/>
          </a:prstGeom>
          <a:noFill/>
        </p:spPr>
        <p:txBody>
          <a:bodyPr wrap="square" rtlCol="0">
            <a:spAutoFit/>
          </a:bodyPr>
          <a:lstStyle/>
          <a:p>
            <a:pPr algn="ctr"/>
            <a:r>
              <a:rPr lang="en-US" b="1" dirty="0">
                <a:solidFill>
                  <a:srgbClr val="C26553"/>
                </a:solidFill>
                <a:effectLst/>
                <a:latin typeface="Arial" panose="020B0604020202020204" pitchFamily="34" charset="0"/>
                <a:cs typeface="Arial" panose="020B0604020202020204" pitchFamily="34" charset="0"/>
              </a:rPr>
              <a:t>CONNECT</a:t>
            </a:r>
          </a:p>
        </p:txBody>
      </p:sp>
      <p:sp>
        <p:nvSpPr>
          <p:cNvPr id="55" name="Rounded Rectangle 54">
            <a:extLst>
              <a:ext uri="{FF2B5EF4-FFF2-40B4-BE49-F238E27FC236}">
                <a16:creationId xmlns:a16="http://schemas.microsoft.com/office/drawing/2014/main" id="{7D14C0D0-D1E3-9943-F684-24E1FE9917F7}"/>
              </a:ext>
            </a:extLst>
          </p:cNvPr>
          <p:cNvSpPr>
            <a:spLocks/>
          </p:cNvSpPr>
          <p:nvPr/>
        </p:nvSpPr>
        <p:spPr>
          <a:xfrm>
            <a:off x="7681742" y="3403773"/>
            <a:ext cx="2187777" cy="672612"/>
          </a:xfrm>
          <a:prstGeom prst="roundRect">
            <a:avLst>
              <a:gd name="adj" fmla="val 24759"/>
            </a:avLst>
          </a:prstGeom>
          <a:solidFill>
            <a:srgbClr val="FDF7E9"/>
          </a:solidFill>
          <a:ln w="28575">
            <a:solidFill>
              <a:srgbClr val="C26553"/>
            </a:solid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792BD91-704A-41A2-22E9-35F11ADF8CF3}"/>
              </a:ext>
            </a:extLst>
          </p:cNvPr>
          <p:cNvSpPr txBox="1"/>
          <p:nvPr/>
        </p:nvSpPr>
        <p:spPr>
          <a:xfrm>
            <a:off x="7805123" y="3570802"/>
            <a:ext cx="1941014" cy="369332"/>
          </a:xfrm>
          <a:prstGeom prst="rect">
            <a:avLst/>
          </a:prstGeom>
          <a:noFill/>
        </p:spPr>
        <p:txBody>
          <a:bodyPr wrap="square" rtlCol="0">
            <a:spAutoFit/>
          </a:bodyPr>
          <a:lstStyle/>
          <a:p>
            <a:pPr algn="ctr"/>
            <a:r>
              <a:rPr lang="en-US" b="1" dirty="0">
                <a:solidFill>
                  <a:srgbClr val="C26553"/>
                </a:solidFill>
                <a:effectLst/>
                <a:latin typeface="Arial" panose="020B0604020202020204" pitchFamily="34" charset="0"/>
                <a:cs typeface="Arial" panose="020B0604020202020204" pitchFamily="34" charset="0"/>
              </a:rPr>
              <a:t>GET INVOLVED</a:t>
            </a:r>
          </a:p>
        </p:txBody>
      </p:sp>
      <p:sp>
        <p:nvSpPr>
          <p:cNvPr id="57" name="Round Same Side Corner Rectangle 56">
            <a:extLst>
              <a:ext uri="{FF2B5EF4-FFF2-40B4-BE49-F238E27FC236}">
                <a16:creationId xmlns:a16="http://schemas.microsoft.com/office/drawing/2014/main" id="{88D2826D-D2EE-F9D9-FC25-D31118C59EA6}"/>
              </a:ext>
            </a:extLst>
          </p:cNvPr>
          <p:cNvSpPr/>
          <p:nvPr/>
        </p:nvSpPr>
        <p:spPr>
          <a:xfrm>
            <a:off x="1413507" y="4792623"/>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2809EFAE-5094-956B-DCB9-9FC3E389E297}"/>
              </a:ext>
            </a:extLst>
          </p:cNvPr>
          <p:cNvSpPr txBox="1"/>
          <p:nvPr/>
        </p:nvSpPr>
        <p:spPr>
          <a:xfrm>
            <a:off x="1689290" y="5008604"/>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59" name="Picture 58" descr="A black background with a black square&#10;&#10;Description automatically generated with medium confidence">
            <a:extLst>
              <a:ext uri="{FF2B5EF4-FFF2-40B4-BE49-F238E27FC236}">
                <a16:creationId xmlns:a16="http://schemas.microsoft.com/office/drawing/2014/main" id="{92839FEC-F1C3-286B-9848-2BBCB046F902}"/>
              </a:ext>
            </a:extLst>
          </p:cNvPr>
          <p:cNvPicPr>
            <a:picLocks noChangeAspect="1"/>
          </p:cNvPicPr>
          <p:nvPr/>
        </p:nvPicPr>
        <p:blipFill>
          <a:blip r:embed="rId15"/>
          <a:stretch>
            <a:fillRect/>
          </a:stretch>
        </p:blipFill>
        <p:spPr>
          <a:xfrm flipH="1">
            <a:off x="10148925" y="5096002"/>
            <a:ext cx="353785" cy="353785"/>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66C6620F-5BA6-F365-3F38-88AE738614CD}"/>
              </a:ext>
            </a:extLst>
          </p:cNvPr>
          <p:cNvPicPr>
            <a:picLocks noChangeAspect="1"/>
          </p:cNvPicPr>
          <p:nvPr/>
        </p:nvPicPr>
        <p:blipFill>
          <a:blip r:embed="rId16"/>
          <a:stretch>
            <a:fillRect/>
          </a:stretch>
        </p:blipFill>
        <p:spPr>
          <a:xfrm flipH="1">
            <a:off x="9741222" y="5160223"/>
            <a:ext cx="248083" cy="248083"/>
          </a:xfrm>
          <a:prstGeom prst="rect">
            <a:avLst/>
          </a:prstGeom>
        </p:spPr>
      </p:pic>
      <p:cxnSp>
        <p:nvCxnSpPr>
          <p:cNvPr id="61" name="Straight Connector 60">
            <a:extLst>
              <a:ext uri="{FF2B5EF4-FFF2-40B4-BE49-F238E27FC236}">
                <a16:creationId xmlns:a16="http://schemas.microsoft.com/office/drawing/2014/main" id="{A38717B3-3683-1AE9-1FBD-8124D64FD43D}"/>
              </a:ext>
            </a:extLst>
          </p:cNvPr>
          <p:cNvCxnSpPr>
            <a:cxnSpLocks/>
          </p:cNvCxnSpPr>
          <p:nvPr/>
        </p:nvCxnSpPr>
        <p:spPr>
          <a:xfrm>
            <a:off x="6258544" y="-5049542"/>
            <a:ext cx="822196" cy="0"/>
          </a:xfrm>
          <a:prstGeom prst="line">
            <a:avLst/>
          </a:prstGeom>
          <a:ln w="19050">
            <a:solidFill>
              <a:srgbClr val="C26553"/>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BA9AB55-C928-0A3A-B1E9-647BD968D63B}"/>
              </a:ext>
            </a:extLst>
          </p:cNvPr>
          <p:cNvSpPr/>
          <p:nvPr/>
        </p:nvSpPr>
        <p:spPr>
          <a:xfrm>
            <a:off x="1399039" y="-5581428"/>
            <a:ext cx="9393921" cy="11238920"/>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43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08207"/>
            <a:ext cx="7833613"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CLUB ACTIVITIES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07" y="1249678"/>
            <a:ext cx="9364983" cy="5608322"/>
          </a:xfrm>
          <a:prstGeom prst="roundRect">
            <a:avLst>
              <a:gd name="adj" fmla="val 2628"/>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1485154"/>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44711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3070578" y="3161221"/>
            <a:ext cx="5748765" cy="461665"/>
          </a:xfrm>
          <a:prstGeom prst="rect">
            <a:avLst/>
          </a:prstGeom>
          <a:noFill/>
        </p:spPr>
        <p:txBody>
          <a:bodyPr wrap="square" rtlCol="0">
            <a:spAutoFit/>
          </a:bodyPr>
          <a:lstStyle/>
          <a:p>
            <a:pPr algn="ctr"/>
            <a:r>
              <a:rPr lang="en-US" sz="1200" dirty="0">
                <a:solidFill>
                  <a:srgbClr val="2A242F"/>
                </a:solidFill>
                <a:latin typeface="Arial" panose="020B0604020202020204" pitchFamily="34" charset="0"/>
                <a:cs typeface="Arial" panose="020B0604020202020204" pitchFamily="34" charset="0"/>
              </a:rPr>
              <a:t>With support from the Center for Nature and Urban Wildlife, the Sonoran Desert Club has been able to involve themselves in:</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6495676"/>
            <a:ext cx="9364981" cy="6305924"/>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133321" y="6881545"/>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Past Activities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3687911" y="2545447"/>
            <a:ext cx="4514100" cy="584775"/>
          </a:xfrm>
          <a:prstGeom prst="rect">
            <a:avLst/>
          </a:prstGeom>
          <a:noFill/>
        </p:spPr>
        <p:txBody>
          <a:bodyPr wrap="square" rtlCol="0">
            <a:spAutoFit/>
          </a:bodyPr>
          <a:lstStyle/>
          <a:p>
            <a:pPr algn="ctr"/>
            <a:r>
              <a:rPr lang="en-US" sz="3200" b="1" dirty="0">
                <a:solidFill>
                  <a:srgbClr val="5D8E75"/>
                </a:solidFill>
                <a:effectLst>
                  <a:outerShdw blurRad="465915" algn="ctr" rotWithShape="0">
                    <a:srgbClr val="5D8E75">
                      <a:alpha val="44000"/>
                    </a:srgbClr>
                  </a:outerShdw>
                </a:effectLst>
                <a:latin typeface="Arial" panose="020B0604020202020204" pitchFamily="34" charset="0"/>
                <a:cs typeface="Arial" panose="020B0604020202020204" pitchFamily="34" charset="0"/>
              </a:rPr>
              <a:t>Club Activities</a:t>
            </a:r>
          </a:p>
        </p:txBody>
      </p:sp>
      <p:sp>
        <p:nvSpPr>
          <p:cNvPr id="31" name="Rounded Rectangle 30">
            <a:extLst>
              <a:ext uri="{FF2B5EF4-FFF2-40B4-BE49-F238E27FC236}">
                <a16:creationId xmlns:a16="http://schemas.microsoft.com/office/drawing/2014/main" id="{13320253-6BA3-8457-4A3C-860B0C86EC09}"/>
              </a:ext>
            </a:extLst>
          </p:cNvPr>
          <p:cNvSpPr/>
          <p:nvPr/>
        </p:nvSpPr>
        <p:spPr>
          <a:xfrm>
            <a:off x="7123089" y="1771424"/>
            <a:ext cx="1637211" cy="573843"/>
          </a:xfrm>
          <a:prstGeom prst="roundRect">
            <a:avLst>
              <a:gd name="adj" fmla="val 7298"/>
            </a:avLst>
          </a:prstGeom>
          <a:solidFill>
            <a:srgbClr val="C265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 Same Side Corner Rectangle 46">
            <a:extLst>
              <a:ext uri="{FF2B5EF4-FFF2-40B4-BE49-F238E27FC236}">
                <a16:creationId xmlns:a16="http://schemas.microsoft.com/office/drawing/2014/main" id="{FCD1A4F0-6A2E-4008-BF82-BBD944BAF5CE}"/>
              </a:ext>
            </a:extLst>
          </p:cNvPr>
          <p:cNvSpPr/>
          <p:nvPr/>
        </p:nvSpPr>
        <p:spPr>
          <a:xfrm>
            <a:off x="7123089" y="2060935"/>
            <a:ext cx="1641435" cy="284332"/>
          </a:xfrm>
          <a:prstGeom prst="round2SameRect">
            <a:avLst>
              <a:gd name="adj1" fmla="val 0"/>
              <a:gd name="adj2" fmla="val 13237"/>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36BADD5-A49E-41CA-6531-2BF66CE51181}"/>
              </a:ext>
            </a:extLst>
          </p:cNvPr>
          <p:cNvSpPr txBox="1"/>
          <p:nvPr/>
        </p:nvSpPr>
        <p:spPr>
          <a:xfrm>
            <a:off x="7177403" y="1799762"/>
            <a:ext cx="1341486"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CLUB ACTIVITIES</a:t>
            </a:r>
          </a:p>
        </p:txBody>
      </p:sp>
      <p:sp>
        <p:nvSpPr>
          <p:cNvPr id="49" name="TextBox 48">
            <a:extLst>
              <a:ext uri="{FF2B5EF4-FFF2-40B4-BE49-F238E27FC236}">
                <a16:creationId xmlns:a16="http://schemas.microsoft.com/office/drawing/2014/main" id="{FB7F18A3-7BBB-DCD0-1515-CD1BADABA787}"/>
              </a:ext>
            </a:extLst>
          </p:cNvPr>
          <p:cNvSpPr txBox="1"/>
          <p:nvPr/>
        </p:nvSpPr>
        <p:spPr>
          <a:xfrm>
            <a:off x="7177403" y="2075286"/>
            <a:ext cx="1341486" cy="253916"/>
          </a:xfrm>
          <a:prstGeom prst="rect">
            <a:avLst/>
          </a:prstGeom>
          <a:noFill/>
        </p:spPr>
        <p:txBody>
          <a:bodyPr wrap="square" rtlCol="0">
            <a:spAutoFit/>
          </a:bodyPr>
          <a:lstStyle/>
          <a:p>
            <a:r>
              <a:rPr lang="en-US" sz="1050" b="1" dirty="0">
                <a:solidFill>
                  <a:srgbClr val="C26553"/>
                </a:solidFill>
                <a:latin typeface="Arial" panose="020B0604020202020204" pitchFamily="34" charset="0"/>
                <a:cs typeface="Arial" panose="020B0604020202020204" pitchFamily="34" charset="0"/>
              </a:rPr>
              <a:t>AT TOAD HALL</a:t>
            </a:r>
          </a:p>
        </p:txBody>
      </p:sp>
      <p:sp>
        <p:nvSpPr>
          <p:cNvPr id="58" name="Rounded Rectangle 57">
            <a:extLst>
              <a:ext uri="{FF2B5EF4-FFF2-40B4-BE49-F238E27FC236}">
                <a16:creationId xmlns:a16="http://schemas.microsoft.com/office/drawing/2014/main" id="{304D4F40-E09A-29D8-5774-9A37808EF4E8}"/>
              </a:ext>
            </a:extLst>
          </p:cNvPr>
          <p:cNvSpPr>
            <a:spLocks/>
          </p:cNvSpPr>
          <p:nvPr/>
        </p:nvSpPr>
        <p:spPr>
          <a:xfrm>
            <a:off x="2133321" y="3777260"/>
            <a:ext cx="2050679"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83A4D82C-9035-72C4-3ACE-E0C5DC728267}"/>
              </a:ext>
            </a:extLst>
          </p:cNvPr>
          <p:cNvSpPr>
            <a:spLocks/>
          </p:cNvSpPr>
          <p:nvPr/>
        </p:nvSpPr>
        <p:spPr>
          <a:xfrm>
            <a:off x="4412268" y="3777260"/>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EB02C262-1EF7-0775-72F6-FC3A77AE3F33}"/>
              </a:ext>
            </a:extLst>
          </p:cNvPr>
          <p:cNvSpPr>
            <a:spLocks/>
          </p:cNvSpPr>
          <p:nvPr/>
        </p:nvSpPr>
        <p:spPr>
          <a:xfrm>
            <a:off x="6330132" y="3777260"/>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6D744B30-5BC9-81A4-9138-ED1DD16F0E11}"/>
              </a:ext>
            </a:extLst>
          </p:cNvPr>
          <p:cNvSpPr>
            <a:spLocks/>
          </p:cNvSpPr>
          <p:nvPr/>
        </p:nvSpPr>
        <p:spPr>
          <a:xfrm>
            <a:off x="8247995" y="3785686"/>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green shield with a tree in it and two hands&#10;&#10;Description automatically generated">
            <a:extLst>
              <a:ext uri="{FF2B5EF4-FFF2-40B4-BE49-F238E27FC236}">
                <a16:creationId xmlns:a16="http://schemas.microsoft.com/office/drawing/2014/main" id="{FDA6FEFF-6041-9F5B-670E-934787672AB4}"/>
              </a:ext>
            </a:extLst>
          </p:cNvPr>
          <p:cNvPicPr>
            <a:picLocks noChangeAspect="1"/>
          </p:cNvPicPr>
          <p:nvPr/>
        </p:nvPicPr>
        <p:blipFill>
          <a:blip r:embed="rId7"/>
          <a:stretch>
            <a:fillRect/>
          </a:stretch>
        </p:blipFill>
        <p:spPr>
          <a:xfrm>
            <a:off x="4656044" y="4024138"/>
            <a:ext cx="1185064" cy="1185064"/>
          </a:xfrm>
          <a:prstGeom prst="rect">
            <a:avLst/>
          </a:prstGeom>
        </p:spPr>
      </p:pic>
      <p:pic>
        <p:nvPicPr>
          <p:cNvPr id="51" name="Picture 50" descr="A green and white logo with a plant in the middle&#10;&#10;Description automatically generated">
            <a:extLst>
              <a:ext uri="{FF2B5EF4-FFF2-40B4-BE49-F238E27FC236}">
                <a16:creationId xmlns:a16="http://schemas.microsoft.com/office/drawing/2014/main" id="{41D1F56D-4D13-9B02-234D-350BFE4BCDB0}"/>
              </a:ext>
            </a:extLst>
          </p:cNvPr>
          <p:cNvPicPr>
            <a:picLocks noChangeAspect="1"/>
          </p:cNvPicPr>
          <p:nvPr/>
        </p:nvPicPr>
        <p:blipFill>
          <a:blip r:embed="rId8"/>
          <a:stretch>
            <a:fillRect/>
          </a:stretch>
        </p:blipFill>
        <p:spPr>
          <a:xfrm>
            <a:off x="8505260" y="4020457"/>
            <a:ext cx="1185064" cy="1185064"/>
          </a:xfrm>
          <a:prstGeom prst="rect">
            <a:avLst/>
          </a:prstGeom>
        </p:spPr>
      </p:pic>
      <p:pic>
        <p:nvPicPr>
          <p:cNvPr id="52" name="Picture 51" descr="A logo of people and leaves&#10;&#10;Description automatically generated">
            <a:extLst>
              <a:ext uri="{FF2B5EF4-FFF2-40B4-BE49-F238E27FC236}">
                <a16:creationId xmlns:a16="http://schemas.microsoft.com/office/drawing/2014/main" id="{55D09BAB-0C1D-3B6B-7F60-52274F80C351}"/>
              </a:ext>
            </a:extLst>
          </p:cNvPr>
          <p:cNvPicPr>
            <a:picLocks noChangeAspect="1"/>
          </p:cNvPicPr>
          <p:nvPr/>
        </p:nvPicPr>
        <p:blipFill>
          <a:blip r:embed="rId9"/>
          <a:stretch>
            <a:fillRect/>
          </a:stretch>
        </p:blipFill>
        <p:spPr>
          <a:xfrm>
            <a:off x="2565532" y="4020457"/>
            <a:ext cx="1185064" cy="1185064"/>
          </a:xfrm>
          <a:prstGeom prst="rect">
            <a:avLst/>
          </a:prstGeom>
        </p:spPr>
      </p:pic>
      <p:pic>
        <p:nvPicPr>
          <p:cNvPr id="53" name="Picture 52" descr="A hand holding a plant&#10;&#10;Description automatically generated">
            <a:extLst>
              <a:ext uri="{FF2B5EF4-FFF2-40B4-BE49-F238E27FC236}">
                <a16:creationId xmlns:a16="http://schemas.microsoft.com/office/drawing/2014/main" id="{BFBFF5A0-3E5C-95CC-319E-542F4BB63FF7}"/>
              </a:ext>
            </a:extLst>
          </p:cNvPr>
          <p:cNvPicPr>
            <a:picLocks noChangeAspect="1"/>
          </p:cNvPicPr>
          <p:nvPr/>
        </p:nvPicPr>
        <p:blipFill>
          <a:blip r:embed="rId10"/>
          <a:stretch>
            <a:fillRect/>
          </a:stretch>
        </p:blipFill>
        <p:spPr>
          <a:xfrm>
            <a:off x="6576379" y="4020457"/>
            <a:ext cx="1185064" cy="1185064"/>
          </a:xfrm>
          <a:prstGeom prst="rect">
            <a:avLst/>
          </a:prstGeom>
        </p:spPr>
      </p:pic>
      <p:sp>
        <p:nvSpPr>
          <p:cNvPr id="54" name="TextBox 53">
            <a:extLst>
              <a:ext uri="{FF2B5EF4-FFF2-40B4-BE49-F238E27FC236}">
                <a16:creationId xmlns:a16="http://schemas.microsoft.com/office/drawing/2014/main" id="{D2B0F575-CA3C-AB8A-304E-7567A6F90E8B}"/>
              </a:ext>
            </a:extLst>
          </p:cNvPr>
          <p:cNvSpPr txBox="1"/>
          <p:nvPr/>
        </p:nvSpPr>
        <p:spPr>
          <a:xfrm>
            <a:off x="2320502" y="5293278"/>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Community Projects</a:t>
            </a:r>
          </a:p>
        </p:txBody>
      </p:sp>
      <p:sp>
        <p:nvSpPr>
          <p:cNvPr id="55" name="TextBox 54">
            <a:extLst>
              <a:ext uri="{FF2B5EF4-FFF2-40B4-BE49-F238E27FC236}">
                <a16:creationId xmlns:a16="http://schemas.microsoft.com/office/drawing/2014/main" id="{16193437-35E8-3EEE-88D7-34A649382292}"/>
              </a:ext>
            </a:extLst>
          </p:cNvPr>
          <p:cNvSpPr txBox="1"/>
          <p:nvPr/>
        </p:nvSpPr>
        <p:spPr>
          <a:xfrm>
            <a:off x="4408777" y="5288081"/>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Preservation</a:t>
            </a:r>
          </a:p>
        </p:txBody>
      </p:sp>
      <p:sp>
        <p:nvSpPr>
          <p:cNvPr id="56" name="TextBox 55">
            <a:extLst>
              <a:ext uri="{FF2B5EF4-FFF2-40B4-BE49-F238E27FC236}">
                <a16:creationId xmlns:a16="http://schemas.microsoft.com/office/drawing/2014/main" id="{BFB3D970-C148-96D0-1EFD-8927DD603A40}"/>
              </a:ext>
            </a:extLst>
          </p:cNvPr>
          <p:cNvSpPr txBox="1"/>
          <p:nvPr/>
        </p:nvSpPr>
        <p:spPr>
          <a:xfrm>
            <a:off x="6326875" y="5288080"/>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Restoration</a:t>
            </a:r>
          </a:p>
        </p:txBody>
      </p:sp>
      <p:sp>
        <p:nvSpPr>
          <p:cNvPr id="57" name="TextBox 56">
            <a:extLst>
              <a:ext uri="{FF2B5EF4-FFF2-40B4-BE49-F238E27FC236}">
                <a16:creationId xmlns:a16="http://schemas.microsoft.com/office/drawing/2014/main" id="{43389EC3-54AD-976F-CB4C-C7598ABFC685}"/>
              </a:ext>
            </a:extLst>
          </p:cNvPr>
          <p:cNvSpPr txBox="1"/>
          <p:nvPr/>
        </p:nvSpPr>
        <p:spPr>
          <a:xfrm>
            <a:off x="8257993" y="5288079"/>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Conservation</a:t>
            </a:r>
          </a:p>
        </p:txBody>
      </p:sp>
      <p:sp>
        <p:nvSpPr>
          <p:cNvPr id="65" name="Rounded Rectangle 64">
            <a:extLst>
              <a:ext uri="{FF2B5EF4-FFF2-40B4-BE49-F238E27FC236}">
                <a16:creationId xmlns:a16="http://schemas.microsoft.com/office/drawing/2014/main" id="{2DB5F735-3772-3527-4379-15A2BAE5CD37}"/>
              </a:ext>
            </a:extLst>
          </p:cNvPr>
          <p:cNvSpPr>
            <a:spLocks/>
          </p:cNvSpPr>
          <p:nvPr/>
        </p:nvSpPr>
        <p:spPr>
          <a:xfrm>
            <a:off x="2133320" y="7534699"/>
            <a:ext cx="7865984" cy="1897558"/>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61">
            <a:extLst>
              <a:ext uri="{FF2B5EF4-FFF2-40B4-BE49-F238E27FC236}">
                <a16:creationId xmlns:a16="http://schemas.microsoft.com/office/drawing/2014/main" id="{F383DEE4-DFDE-EA52-FCAC-11B93DA8511B}"/>
              </a:ext>
            </a:extLst>
          </p:cNvPr>
          <p:cNvSpPr>
            <a:spLocks/>
          </p:cNvSpPr>
          <p:nvPr/>
        </p:nvSpPr>
        <p:spPr>
          <a:xfrm>
            <a:off x="2299329" y="7753882"/>
            <a:ext cx="2522723" cy="1489829"/>
          </a:xfrm>
          <a:prstGeom prst="roundRect">
            <a:avLst>
              <a:gd name="adj" fmla="val 4522"/>
            </a:avLst>
          </a:prstGeom>
          <a:blipFill dpi="0" rotWithShape="1">
            <a:blip r:embed="rId11">
              <a:extLst>
                <a:ext uri="{28A0092B-C50C-407E-A947-70E740481C1C}">
                  <a14:useLocalDpi xmlns:a14="http://schemas.microsoft.com/office/drawing/2010/main" val="0"/>
                </a:ext>
              </a:extLst>
            </a:blip>
            <a:srcRect/>
            <a:stretch>
              <a:fillRect l="46" t="-1" r="1" b="-13064"/>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624751F2-E35C-814D-9A65-6EA6DFF90284}"/>
              </a:ext>
            </a:extLst>
          </p:cNvPr>
          <p:cNvSpPr txBox="1"/>
          <p:nvPr/>
        </p:nvSpPr>
        <p:spPr>
          <a:xfrm>
            <a:off x="4970519" y="7783461"/>
            <a:ext cx="2522723" cy="40011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0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CNUW Plant Sale </a:t>
            </a:r>
          </a:p>
        </p:txBody>
      </p:sp>
      <p:sp>
        <p:nvSpPr>
          <p:cNvPr id="64" name="TextBox 63">
            <a:extLst>
              <a:ext uri="{FF2B5EF4-FFF2-40B4-BE49-F238E27FC236}">
                <a16:creationId xmlns:a16="http://schemas.microsoft.com/office/drawing/2014/main" id="{8B5BB351-7A5C-8275-C719-BF625EF43809}"/>
              </a:ext>
            </a:extLst>
          </p:cNvPr>
          <p:cNvSpPr txBox="1"/>
          <p:nvPr/>
        </p:nvSpPr>
        <p:spPr>
          <a:xfrm>
            <a:off x="5068167" y="8183571"/>
            <a:ext cx="4622157" cy="646331"/>
          </a:xfrm>
          <a:prstGeom prst="rect">
            <a:avLst/>
          </a:prstGeom>
          <a:noFill/>
        </p:spPr>
        <p:txBody>
          <a:bodyPr wrap="square" rtlCol="0">
            <a:spAutoFit/>
          </a:bodyPr>
          <a:lstStyle/>
          <a:p>
            <a:r>
              <a:rPr lang="en-US" sz="1200" dirty="0">
                <a:solidFill>
                  <a:srgbClr val="5D8E75"/>
                </a:solidFill>
                <a:latin typeface="Arial" panose="020B0604020202020204" pitchFamily="34" charset="0"/>
                <a:cs typeface="Arial" panose="020B0604020202020204" pitchFamily="34" charset="0"/>
              </a:rPr>
              <a:t>Club members were able to help CNUW and learn how to grow and cultivate native plants throughout the semester, and help people learn and pick the right plants during the sale.</a:t>
            </a:r>
          </a:p>
        </p:txBody>
      </p:sp>
      <p:sp>
        <p:nvSpPr>
          <p:cNvPr id="66" name="Rounded Rectangle 65">
            <a:extLst>
              <a:ext uri="{FF2B5EF4-FFF2-40B4-BE49-F238E27FC236}">
                <a16:creationId xmlns:a16="http://schemas.microsoft.com/office/drawing/2014/main" id="{49D24FF6-8385-6B56-4AD7-C675DCA5685E}"/>
              </a:ext>
            </a:extLst>
          </p:cNvPr>
          <p:cNvSpPr>
            <a:spLocks/>
          </p:cNvSpPr>
          <p:nvPr/>
        </p:nvSpPr>
        <p:spPr>
          <a:xfrm>
            <a:off x="2133320" y="9702214"/>
            <a:ext cx="7865984" cy="1897558"/>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B484A07B-7CCA-CDAE-84A3-15AC8B6B7B1B}"/>
              </a:ext>
            </a:extLst>
          </p:cNvPr>
          <p:cNvSpPr>
            <a:spLocks/>
          </p:cNvSpPr>
          <p:nvPr/>
        </p:nvSpPr>
        <p:spPr>
          <a:xfrm>
            <a:off x="2299329" y="9921397"/>
            <a:ext cx="2522723" cy="1489829"/>
          </a:xfrm>
          <a:prstGeom prst="roundRect">
            <a:avLst>
              <a:gd name="adj" fmla="val 4522"/>
            </a:avLst>
          </a:prstGeom>
          <a:blipFill dpi="0" rotWithShape="1">
            <a:blip r:embed="rId12">
              <a:extLst>
                <a:ext uri="{28A0092B-C50C-407E-A947-70E740481C1C}">
                  <a14:useLocalDpi xmlns:a14="http://schemas.microsoft.com/office/drawing/2010/main" val="0"/>
                </a:ext>
              </a:extLst>
            </a:blip>
            <a:srcRect/>
            <a:stretch>
              <a:fillRect/>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6C7835-4FAA-7EFA-851E-2B03352E90C5}"/>
              </a:ext>
            </a:extLst>
          </p:cNvPr>
          <p:cNvSpPr txBox="1"/>
          <p:nvPr/>
        </p:nvSpPr>
        <p:spPr>
          <a:xfrm>
            <a:off x="4970519" y="9950976"/>
            <a:ext cx="4622157" cy="40011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0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Monarch Waystation Planting</a:t>
            </a:r>
          </a:p>
        </p:txBody>
      </p:sp>
      <p:sp>
        <p:nvSpPr>
          <p:cNvPr id="69" name="TextBox 68">
            <a:extLst>
              <a:ext uri="{FF2B5EF4-FFF2-40B4-BE49-F238E27FC236}">
                <a16:creationId xmlns:a16="http://schemas.microsoft.com/office/drawing/2014/main" id="{69EE62E9-ECF4-2526-956D-0EA7ECC26B3E}"/>
              </a:ext>
            </a:extLst>
          </p:cNvPr>
          <p:cNvSpPr txBox="1"/>
          <p:nvPr/>
        </p:nvSpPr>
        <p:spPr>
          <a:xfrm>
            <a:off x="5068167" y="10351086"/>
            <a:ext cx="4622157" cy="646331"/>
          </a:xfrm>
          <a:prstGeom prst="rect">
            <a:avLst/>
          </a:prstGeom>
          <a:noFill/>
        </p:spPr>
        <p:txBody>
          <a:bodyPr wrap="square" rtlCol="0">
            <a:spAutoFit/>
          </a:bodyPr>
          <a:lstStyle/>
          <a:p>
            <a:r>
              <a:rPr lang="en-US" sz="1200" dirty="0">
                <a:solidFill>
                  <a:srgbClr val="5D8E75"/>
                </a:solidFill>
                <a:latin typeface="Arial" panose="020B0604020202020204" pitchFamily="34" charset="0"/>
                <a:cs typeface="Arial" panose="020B0604020202020204" pitchFamily="34" charset="0"/>
              </a:rPr>
              <a:t>Sonoran Desert Club members participated in adding host plants like milkweed to provide a habitat on campus for the endangered monarch butterflies and be able to attract and support pollinators.</a:t>
            </a:r>
          </a:p>
        </p:txBody>
      </p:sp>
      <p:sp>
        <p:nvSpPr>
          <p:cNvPr id="74" name="Round Same Side Corner Rectangle 73">
            <a:extLst>
              <a:ext uri="{FF2B5EF4-FFF2-40B4-BE49-F238E27FC236}">
                <a16:creationId xmlns:a16="http://schemas.microsoft.com/office/drawing/2014/main" id="{53D0A872-1938-5E7E-FF5C-1A33845BE26B}"/>
              </a:ext>
            </a:extLst>
          </p:cNvPr>
          <p:cNvSpPr/>
          <p:nvPr/>
        </p:nvSpPr>
        <p:spPr>
          <a:xfrm>
            <a:off x="1413508" y="11938946"/>
            <a:ext cx="9364982"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79244F9-1550-9FFC-4268-52E27D59BFB4}"/>
              </a:ext>
            </a:extLst>
          </p:cNvPr>
          <p:cNvSpPr txBox="1"/>
          <p:nvPr/>
        </p:nvSpPr>
        <p:spPr>
          <a:xfrm>
            <a:off x="1689290" y="1215492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76" name="Picture 75" descr="A black background with a black square&#10;&#10;Description automatically generated with medium confidence">
            <a:extLst>
              <a:ext uri="{FF2B5EF4-FFF2-40B4-BE49-F238E27FC236}">
                <a16:creationId xmlns:a16="http://schemas.microsoft.com/office/drawing/2014/main" id="{7EC794F8-473E-5C1B-1CC1-6002019D897E}"/>
              </a:ext>
            </a:extLst>
          </p:cNvPr>
          <p:cNvPicPr>
            <a:picLocks noChangeAspect="1"/>
          </p:cNvPicPr>
          <p:nvPr/>
        </p:nvPicPr>
        <p:blipFill>
          <a:blip r:embed="rId13"/>
          <a:stretch>
            <a:fillRect/>
          </a:stretch>
        </p:blipFill>
        <p:spPr>
          <a:xfrm flipH="1">
            <a:off x="10148925" y="12242325"/>
            <a:ext cx="353785" cy="353785"/>
          </a:xfrm>
          <a:prstGeom prst="rect">
            <a:avLst/>
          </a:prstGeom>
        </p:spPr>
      </p:pic>
      <p:pic>
        <p:nvPicPr>
          <p:cNvPr id="77" name="Picture 76" descr="A black background with a black square&#10;&#10;Description automatically generated with medium confidence">
            <a:extLst>
              <a:ext uri="{FF2B5EF4-FFF2-40B4-BE49-F238E27FC236}">
                <a16:creationId xmlns:a16="http://schemas.microsoft.com/office/drawing/2014/main" id="{11F04B68-CFE7-DF54-921E-7FEB3161BA34}"/>
              </a:ext>
            </a:extLst>
          </p:cNvPr>
          <p:cNvPicPr>
            <a:picLocks noChangeAspect="1"/>
          </p:cNvPicPr>
          <p:nvPr/>
        </p:nvPicPr>
        <p:blipFill>
          <a:blip r:embed="rId14"/>
          <a:stretch>
            <a:fillRect/>
          </a:stretch>
        </p:blipFill>
        <p:spPr>
          <a:xfrm flipH="1">
            <a:off x="9741222" y="12306546"/>
            <a:ext cx="248083" cy="248083"/>
          </a:xfrm>
          <a:prstGeom prst="rect">
            <a:avLst/>
          </a:prstGeom>
        </p:spPr>
      </p:pic>
      <p:sp>
        <p:nvSpPr>
          <p:cNvPr id="78" name="Rounded Rectangle 77">
            <a:extLst>
              <a:ext uri="{FF2B5EF4-FFF2-40B4-BE49-F238E27FC236}">
                <a16:creationId xmlns:a16="http://schemas.microsoft.com/office/drawing/2014/main" id="{44F7835D-9D48-D532-78A4-6651EDBDC706}"/>
              </a:ext>
            </a:extLst>
          </p:cNvPr>
          <p:cNvSpPr/>
          <p:nvPr/>
        </p:nvSpPr>
        <p:spPr>
          <a:xfrm>
            <a:off x="1399039" y="1249678"/>
            <a:ext cx="9393921" cy="11551922"/>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418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631279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620282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6166913"/>
            <a:ext cx="7833613"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CLUB ACTIVITIES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07" y="-5425442"/>
            <a:ext cx="9364983" cy="5608322"/>
          </a:xfrm>
          <a:prstGeom prst="roundRect">
            <a:avLst>
              <a:gd name="adj" fmla="val 2628"/>
            </a:avLst>
          </a:prstGeom>
          <a:solidFill>
            <a:srgbClr val="F4D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42544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522800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502632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5143442"/>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518996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5143441"/>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514344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522800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3070578" y="-3513899"/>
            <a:ext cx="5748765" cy="461665"/>
          </a:xfrm>
          <a:prstGeom prst="rect">
            <a:avLst/>
          </a:prstGeom>
          <a:noFill/>
        </p:spPr>
        <p:txBody>
          <a:bodyPr wrap="square" rtlCol="0">
            <a:spAutoFit/>
          </a:bodyPr>
          <a:lstStyle/>
          <a:p>
            <a:pPr algn="ctr"/>
            <a:r>
              <a:rPr lang="en-US" sz="1200" dirty="0">
                <a:solidFill>
                  <a:srgbClr val="2A242F"/>
                </a:solidFill>
                <a:latin typeface="Arial" panose="020B0604020202020204" pitchFamily="34" charset="0"/>
                <a:cs typeface="Arial" panose="020B0604020202020204" pitchFamily="34" charset="0"/>
              </a:rPr>
              <a:t>With support from the Center for Nature and Urban Wildlife, the Sonoran Desert Club has been able to involve themselves in:</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179444"/>
            <a:ext cx="9364981" cy="6305924"/>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133321" y="206425"/>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Past Activities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3687911" y="-4129673"/>
            <a:ext cx="4514100" cy="584775"/>
          </a:xfrm>
          <a:prstGeom prst="rect">
            <a:avLst/>
          </a:prstGeom>
          <a:noFill/>
        </p:spPr>
        <p:txBody>
          <a:bodyPr wrap="square" rtlCol="0">
            <a:spAutoFit/>
          </a:bodyPr>
          <a:lstStyle/>
          <a:p>
            <a:pPr algn="ctr"/>
            <a:r>
              <a:rPr lang="en-US" sz="3200" b="1" dirty="0">
                <a:solidFill>
                  <a:srgbClr val="5D8E75"/>
                </a:solidFill>
                <a:effectLst>
                  <a:outerShdw blurRad="465915" algn="ctr" rotWithShape="0">
                    <a:srgbClr val="5D8E75">
                      <a:alpha val="44000"/>
                    </a:srgbClr>
                  </a:outerShdw>
                </a:effectLst>
                <a:latin typeface="Arial" panose="020B0604020202020204" pitchFamily="34" charset="0"/>
                <a:cs typeface="Arial" panose="020B0604020202020204" pitchFamily="34" charset="0"/>
              </a:rPr>
              <a:t>Club Activities</a:t>
            </a:r>
          </a:p>
        </p:txBody>
      </p:sp>
      <p:sp>
        <p:nvSpPr>
          <p:cNvPr id="31" name="Rounded Rectangle 30">
            <a:extLst>
              <a:ext uri="{FF2B5EF4-FFF2-40B4-BE49-F238E27FC236}">
                <a16:creationId xmlns:a16="http://schemas.microsoft.com/office/drawing/2014/main" id="{13320253-6BA3-8457-4A3C-860B0C86EC09}"/>
              </a:ext>
            </a:extLst>
          </p:cNvPr>
          <p:cNvSpPr/>
          <p:nvPr/>
        </p:nvSpPr>
        <p:spPr>
          <a:xfrm>
            <a:off x="7123089" y="-4903696"/>
            <a:ext cx="1637211" cy="573843"/>
          </a:xfrm>
          <a:prstGeom prst="roundRect">
            <a:avLst>
              <a:gd name="adj" fmla="val 7298"/>
            </a:avLst>
          </a:prstGeom>
          <a:solidFill>
            <a:srgbClr val="C265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 Same Side Corner Rectangle 46">
            <a:extLst>
              <a:ext uri="{FF2B5EF4-FFF2-40B4-BE49-F238E27FC236}">
                <a16:creationId xmlns:a16="http://schemas.microsoft.com/office/drawing/2014/main" id="{FCD1A4F0-6A2E-4008-BF82-BBD944BAF5CE}"/>
              </a:ext>
            </a:extLst>
          </p:cNvPr>
          <p:cNvSpPr/>
          <p:nvPr/>
        </p:nvSpPr>
        <p:spPr>
          <a:xfrm>
            <a:off x="7123089" y="-4614185"/>
            <a:ext cx="1641435" cy="284332"/>
          </a:xfrm>
          <a:prstGeom prst="round2SameRect">
            <a:avLst>
              <a:gd name="adj1" fmla="val 0"/>
              <a:gd name="adj2" fmla="val 13237"/>
            </a:avLst>
          </a:prstGeom>
          <a:solidFill>
            <a:srgbClr val="FDF7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36BADD5-A49E-41CA-6531-2BF66CE51181}"/>
              </a:ext>
            </a:extLst>
          </p:cNvPr>
          <p:cNvSpPr txBox="1"/>
          <p:nvPr/>
        </p:nvSpPr>
        <p:spPr>
          <a:xfrm>
            <a:off x="7177403" y="-4875358"/>
            <a:ext cx="1341486" cy="253916"/>
          </a:xfrm>
          <a:prstGeom prst="rect">
            <a:avLst/>
          </a:prstGeom>
          <a:noFill/>
        </p:spPr>
        <p:txBody>
          <a:bodyPr wrap="square" rtlCol="0">
            <a:spAutoFit/>
          </a:bodyPr>
          <a:lstStyle/>
          <a:p>
            <a:r>
              <a:rPr lang="en-US" sz="1050" b="1" dirty="0">
                <a:solidFill>
                  <a:srgbClr val="FDF7E9"/>
                </a:solidFill>
                <a:latin typeface="Arial" panose="020B0604020202020204" pitchFamily="34" charset="0"/>
                <a:cs typeface="Arial" panose="020B0604020202020204" pitchFamily="34" charset="0"/>
              </a:rPr>
              <a:t>CLUB ACTIVITIES</a:t>
            </a:r>
          </a:p>
        </p:txBody>
      </p:sp>
      <p:sp>
        <p:nvSpPr>
          <p:cNvPr id="49" name="TextBox 48">
            <a:extLst>
              <a:ext uri="{FF2B5EF4-FFF2-40B4-BE49-F238E27FC236}">
                <a16:creationId xmlns:a16="http://schemas.microsoft.com/office/drawing/2014/main" id="{FB7F18A3-7BBB-DCD0-1515-CD1BADABA787}"/>
              </a:ext>
            </a:extLst>
          </p:cNvPr>
          <p:cNvSpPr txBox="1"/>
          <p:nvPr/>
        </p:nvSpPr>
        <p:spPr>
          <a:xfrm>
            <a:off x="7177403" y="-4599834"/>
            <a:ext cx="1341486" cy="253916"/>
          </a:xfrm>
          <a:prstGeom prst="rect">
            <a:avLst/>
          </a:prstGeom>
          <a:noFill/>
        </p:spPr>
        <p:txBody>
          <a:bodyPr wrap="square" rtlCol="0">
            <a:spAutoFit/>
          </a:bodyPr>
          <a:lstStyle/>
          <a:p>
            <a:r>
              <a:rPr lang="en-US" sz="1050" b="1" dirty="0">
                <a:solidFill>
                  <a:srgbClr val="C26553"/>
                </a:solidFill>
                <a:latin typeface="Arial" panose="020B0604020202020204" pitchFamily="34" charset="0"/>
                <a:cs typeface="Arial" panose="020B0604020202020204" pitchFamily="34" charset="0"/>
              </a:rPr>
              <a:t>AT TOAD HALL</a:t>
            </a:r>
          </a:p>
        </p:txBody>
      </p:sp>
      <p:sp>
        <p:nvSpPr>
          <p:cNvPr id="58" name="Rounded Rectangle 57">
            <a:extLst>
              <a:ext uri="{FF2B5EF4-FFF2-40B4-BE49-F238E27FC236}">
                <a16:creationId xmlns:a16="http://schemas.microsoft.com/office/drawing/2014/main" id="{304D4F40-E09A-29D8-5774-9A37808EF4E8}"/>
              </a:ext>
            </a:extLst>
          </p:cNvPr>
          <p:cNvSpPr>
            <a:spLocks/>
          </p:cNvSpPr>
          <p:nvPr/>
        </p:nvSpPr>
        <p:spPr>
          <a:xfrm>
            <a:off x="2133321" y="-2897860"/>
            <a:ext cx="2050679"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83A4D82C-9035-72C4-3ACE-E0C5DC728267}"/>
              </a:ext>
            </a:extLst>
          </p:cNvPr>
          <p:cNvSpPr>
            <a:spLocks/>
          </p:cNvSpPr>
          <p:nvPr/>
        </p:nvSpPr>
        <p:spPr>
          <a:xfrm>
            <a:off x="4412268" y="-2897860"/>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EB02C262-1EF7-0775-72F6-FC3A77AE3F33}"/>
              </a:ext>
            </a:extLst>
          </p:cNvPr>
          <p:cNvSpPr>
            <a:spLocks/>
          </p:cNvSpPr>
          <p:nvPr/>
        </p:nvSpPr>
        <p:spPr>
          <a:xfrm>
            <a:off x="6330132" y="-2897860"/>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6D744B30-5BC9-81A4-9138-ED1DD16F0E11}"/>
              </a:ext>
            </a:extLst>
          </p:cNvPr>
          <p:cNvSpPr>
            <a:spLocks/>
          </p:cNvSpPr>
          <p:nvPr/>
        </p:nvSpPr>
        <p:spPr>
          <a:xfrm>
            <a:off x="8247995" y="-2889434"/>
            <a:ext cx="1689596" cy="2049722"/>
          </a:xfrm>
          <a:prstGeom prst="roundRect">
            <a:avLst>
              <a:gd name="adj" fmla="val 10098"/>
            </a:avLst>
          </a:prstGeom>
          <a:solidFill>
            <a:srgbClr val="FDF7E9"/>
          </a:solid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green shield with a tree in it and two hands&#10;&#10;Description automatically generated">
            <a:extLst>
              <a:ext uri="{FF2B5EF4-FFF2-40B4-BE49-F238E27FC236}">
                <a16:creationId xmlns:a16="http://schemas.microsoft.com/office/drawing/2014/main" id="{FDA6FEFF-6041-9F5B-670E-934787672AB4}"/>
              </a:ext>
            </a:extLst>
          </p:cNvPr>
          <p:cNvPicPr>
            <a:picLocks noChangeAspect="1"/>
          </p:cNvPicPr>
          <p:nvPr/>
        </p:nvPicPr>
        <p:blipFill>
          <a:blip r:embed="rId7"/>
          <a:stretch>
            <a:fillRect/>
          </a:stretch>
        </p:blipFill>
        <p:spPr>
          <a:xfrm>
            <a:off x="4656044" y="-2650982"/>
            <a:ext cx="1185064" cy="1185064"/>
          </a:xfrm>
          <a:prstGeom prst="rect">
            <a:avLst/>
          </a:prstGeom>
        </p:spPr>
      </p:pic>
      <p:pic>
        <p:nvPicPr>
          <p:cNvPr id="51" name="Picture 50" descr="A green and white logo with a plant in the middle&#10;&#10;Description automatically generated">
            <a:extLst>
              <a:ext uri="{FF2B5EF4-FFF2-40B4-BE49-F238E27FC236}">
                <a16:creationId xmlns:a16="http://schemas.microsoft.com/office/drawing/2014/main" id="{41D1F56D-4D13-9B02-234D-350BFE4BCDB0}"/>
              </a:ext>
            </a:extLst>
          </p:cNvPr>
          <p:cNvPicPr>
            <a:picLocks noChangeAspect="1"/>
          </p:cNvPicPr>
          <p:nvPr/>
        </p:nvPicPr>
        <p:blipFill>
          <a:blip r:embed="rId8"/>
          <a:stretch>
            <a:fillRect/>
          </a:stretch>
        </p:blipFill>
        <p:spPr>
          <a:xfrm>
            <a:off x="8505260" y="-2654663"/>
            <a:ext cx="1185064" cy="1185064"/>
          </a:xfrm>
          <a:prstGeom prst="rect">
            <a:avLst/>
          </a:prstGeom>
        </p:spPr>
      </p:pic>
      <p:pic>
        <p:nvPicPr>
          <p:cNvPr id="52" name="Picture 51" descr="A logo of people and leaves&#10;&#10;Description automatically generated">
            <a:extLst>
              <a:ext uri="{FF2B5EF4-FFF2-40B4-BE49-F238E27FC236}">
                <a16:creationId xmlns:a16="http://schemas.microsoft.com/office/drawing/2014/main" id="{55D09BAB-0C1D-3B6B-7F60-52274F80C351}"/>
              </a:ext>
            </a:extLst>
          </p:cNvPr>
          <p:cNvPicPr>
            <a:picLocks noChangeAspect="1"/>
          </p:cNvPicPr>
          <p:nvPr/>
        </p:nvPicPr>
        <p:blipFill>
          <a:blip r:embed="rId9"/>
          <a:stretch>
            <a:fillRect/>
          </a:stretch>
        </p:blipFill>
        <p:spPr>
          <a:xfrm>
            <a:off x="2565532" y="-2654663"/>
            <a:ext cx="1185064" cy="1185064"/>
          </a:xfrm>
          <a:prstGeom prst="rect">
            <a:avLst/>
          </a:prstGeom>
        </p:spPr>
      </p:pic>
      <p:pic>
        <p:nvPicPr>
          <p:cNvPr id="53" name="Picture 52" descr="A hand holding a plant&#10;&#10;Description automatically generated">
            <a:extLst>
              <a:ext uri="{FF2B5EF4-FFF2-40B4-BE49-F238E27FC236}">
                <a16:creationId xmlns:a16="http://schemas.microsoft.com/office/drawing/2014/main" id="{BFBFF5A0-3E5C-95CC-319E-542F4BB63FF7}"/>
              </a:ext>
            </a:extLst>
          </p:cNvPr>
          <p:cNvPicPr>
            <a:picLocks noChangeAspect="1"/>
          </p:cNvPicPr>
          <p:nvPr/>
        </p:nvPicPr>
        <p:blipFill>
          <a:blip r:embed="rId10"/>
          <a:stretch>
            <a:fillRect/>
          </a:stretch>
        </p:blipFill>
        <p:spPr>
          <a:xfrm>
            <a:off x="6576379" y="-2654663"/>
            <a:ext cx="1185064" cy="1185064"/>
          </a:xfrm>
          <a:prstGeom prst="rect">
            <a:avLst/>
          </a:prstGeom>
        </p:spPr>
      </p:pic>
      <p:sp>
        <p:nvSpPr>
          <p:cNvPr id="54" name="TextBox 53">
            <a:extLst>
              <a:ext uri="{FF2B5EF4-FFF2-40B4-BE49-F238E27FC236}">
                <a16:creationId xmlns:a16="http://schemas.microsoft.com/office/drawing/2014/main" id="{D2B0F575-CA3C-AB8A-304E-7567A6F90E8B}"/>
              </a:ext>
            </a:extLst>
          </p:cNvPr>
          <p:cNvSpPr txBox="1"/>
          <p:nvPr/>
        </p:nvSpPr>
        <p:spPr>
          <a:xfrm>
            <a:off x="2320502" y="-1381842"/>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Community Projects</a:t>
            </a:r>
          </a:p>
        </p:txBody>
      </p:sp>
      <p:sp>
        <p:nvSpPr>
          <p:cNvPr id="55" name="TextBox 54">
            <a:extLst>
              <a:ext uri="{FF2B5EF4-FFF2-40B4-BE49-F238E27FC236}">
                <a16:creationId xmlns:a16="http://schemas.microsoft.com/office/drawing/2014/main" id="{16193437-35E8-3EEE-88D7-34A649382292}"/>
              </a:ext>
            </a:extLst>
          </p:cNvPr>
          <p:cNvSpPr txBox="1"/>
          <p:nvPr/>
        </p:nvSpPr>
        <p:spPr>
          <a:xfrm>
            <a:off x="4408777" y="-1387039"/>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Preservation</a:t>
            </a:r>
          </a:p>
        </p:txBody>
      </p:sp>
      <p:sp>
        <p:nvSpPr>
          <p:cNvPr id="56" name="TextBox 55">
            <a:extLst>
              <a:ext uri="{FF2B5EF4-FFF2-40B4-BE49-F238E27FC236}">
                <a16:creationId xmlns:a16="http://schemas.microsoft.com/office/drawing/2014/main" id="{BFB3D970-C148-96D0-1EFD-8927DD603A40}"/>
              </a:ext>
            </a:extLst>
          </p:cNvPr>
          <p:cNvSpPr txBox="1"/>
          <p:nvPr/>
        </p:nvSpPr>
        <p:spPr>
          <a:xfrm>
            <a:off x="6326875" y="-1387040"/>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Restoration</a:t>
            </a:r>
          </a:p>
        </p:txBody>
      </p:sp>
      <p:sp>
        <p:nvSpPr>
          <p:cNvPr id="57" name="TextBox 56">
            <a:extLst>
              <a:ext uri="{FF2B5EF4-FFF2-40B4-BE49-F238E27FC236}">
                <a16:creationId xmlns:a16="http://schemas.microsoft.com/office/drawing/2014/main" id="{43389EC3-54AD-976F-CB4C-C7598ABFC685}"/>
              </a:ext>
            </a:extLst>
          </p:cNvPr>
          <p:cNvSpPr txBox="1"/>
          <p:nvPr/>
        </p:nvSpPr>
        <p:spPr>
          <a:xfrm>
            <a:off x="8257993" y="-1387041"/>
            <a:ext cx="1679598" cy="276999"/>
          </a:xfrm>
          <a:prstGeom prst="rect">
            <a:avLst/>
          </a:prstGeom>
          <a:noFill/>
        </p:spPr>
        <p:txBody>
          <a:bodyPr wrap="square" rtlCol="0">
            <a:spAutoFit/>
          </a:bodyPr>
          <a:lstStyle/>
          <a:p>
            <a:pPr algn="ctr"/>
            <a:r>
              <a:rPr lang="en-US" sz="1200" b="1" dirty="0">
                <a:solidFill>
                  <a:srgbClr val="5D8E75"/>
                </a:solidFill>
                <a:latin typeface="Arial" panose="020B0604020202020204" pitchFamily="34" charset="0"/>
                <a:cs typeface="Arial" panose="020B0604020202020204" pitchFamily="34" charset="0"/>
              </a:rPr>
              <a:t>Conservation</a:t>
            </a:r>
          </a:p>
        </p:txBody>
      </p:sp>
      <p:sp>
        <p:nvSpPr>
          <p:cNvPr id="65" name="Rounded Rectangle 64">
            <a:extLst>
              <a:ext uri="{FF2B5EF4-FFF2-40B4-BE49-F238E27FC236}">
                <a16:creationId xmlns:a16="http://schemas.microsoft.com/office/drawing/2014/main" id="{2DB5F735-3772-3527-4379-15A2BAE5CD37}"/>
              </a:ext>
            </a:extLst>
          </p:cNvPr>
          <p:cNvSpPr>
            <a:spLocks/>
          </p:cNvSpPr>
          <p:nvPr/>
        </p:nvSpPr>
        <p:spPr>
          <a:xfrm>
            <a:off x="2133320" y="859579"/>
            <a:ext cx="7865984" cy="1897558"/>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61">
            <a:extLst>
              <a:ext uri="{FF2B5EF4-FFF2-40B4-BE49-F238E27FC236}">
                <a16:creationId xmlns:a16="http://schemas.microsoft.com/office/drawing/2014/main" id="{F383DEE4-DFDE-EA52-FCAC-11B93DA8511B}"/>
              </a:ext>
            </a:extLst>
          </p:cNvPr>
          <p:cNvSpPr>
            <a:spLocks/>
          </p:cNvSpPr>
          <p:nvPr/>
        </p:nvSpPr>
        <p:spPr>
          <a:xfrm>
            <a:off x="2299329" y="1078762"/>
            <a:ext cx="2522723" cy="1489829"/>
          </a:xfrm>
          <a:prstGeom prst="roundRect">
            <a:avLst>
              <a:gd name="adj" fmla="val 4522"/>
            </a:avLst>
          </a:prstGeom>
          <a:blipFill dpi="0" rotWithShape="1">
            <a:blip r:embed="rId11">
              <a:extLst>
                <a:ext uri="{28A0092B-C50C-407E-A947-70E740481C1C}">
                  <a14:useLocalDpi xmlns:a14="http://schemas.microsoft.com/office/drawing/2010/main" val="0"/>
                </a:ext>
              </a:extLst>
            </a:blip>
            <a:srcRect/>
            <a:stretch>
              <a:fillRect l="46" t="-1" r="1" b="-13064"/>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624751F2-E35C-814D-9A65-6EA6DFF90284}"/>
              </a:ext>
            </a:extLst>
          </p:cNvPr>
          <p:cNvSpPr txBox="1"/>
          <p:nvPr/>
        </p:nvSpPr>
        <p:spPr>
          <a:xfrm>
            <a:off x="4970519" y="1108341"/>
            <a:ext cx="2522723" cy="40011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0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CNUW Plant Sale </a:t>
            </a:r>
          </a:p>
        </p:txBody>
      </p:sp>
      <p:sp>
        <p:nvSpPr>
          <p:cNvPr id="64" name="TextBox 63">
            <a:extLst>
              <a:ext uri="{FF2B5EF4-FFF2-40B4-BE49-F238E27FC236}">
                <a16:creationId xmlns:a16="http://schemas.microsoft.com/office/drawing/2014/main" id="{8B5BB351-7A5C-8275-C719-BF625EF43809}"/>
              </a:ext>
            </a:extLst>
          </p:cNvPr>
          <p:cNvSpPr txBox="1"/>
          <p:nvPr/>
        </p:nvSpPr>
        <p:spPr>
          <a:xfrm>
            <a:off x="5068167" y="1508451"/>
            <a:ext cx="4622157" cy="646331"/>
          </a:xfrm>
          <a:prstGeom prst="rect">
            <a:avLst/>
          </a:prstGeom>
          <a:noFill/>
        </p:spPr>
        <p:txBody>
          <a:bodyPr wrap="square" rtlCol="0">
            <a:spAutoFit/>
          </a:bodyPr>
          <a:lstStyle/>
          <a:p>
            <a:r>
              <a:rPr lang="en-US" sz="1200" dirty="0">
                <a:solidFill>
                  <a:srgbClr val="5D8E75"/>
                </a:solidFill>
                <a:latin typeface="Arial" panose="020B0604020202020204" pitchFamily="34" charset="0"/>
                <a:cs typeface="Arial" panose="020B0604020202020204" pitchFamily="34" charset="0"/>
              </a:rPr>
              <a:t>Club members were able to help CNUW and learn how to grow and cultivate native plants throughout the semester, and help people learn and pick the right plants during the sale.</a:t>
            </a:r>
          </a:p>
        </p:txBody>
      </p:sp>
      <p:sp>
        <p:nvSpPr>
          <p:cNvPr id="66" name="Rounded Rectangle 65">
            <a:extLst>
              <a:ext uri="{FF2B5EF4-FFF2-40B4-BE49-F238E27FC236}">
                <a16:creationId xmlns:a16="http://schemas.microsoft.com/office/drawing/2014/main" id="{49D24FF6-8385-6B56-4AD7-C675DCA5685E}"/>
              </a:ext>
            </a:extLst>
          </p:cNvPr>
          <p:cNvSpPr>
            <a:spLocks/>
          </p:cNvSpPr>
          <p:nvPr/>
        </p:nvSpPr>
        <p:spPr>
          <a:xfrm>
            <a:off x="2133320" y="3027094"/>
            <a:ext cx="7865984" cy="1897558"/>
          </a:xfrm>
          <a:prstGeom prst="roundRect">
            <a:avLst>
              <a:gd name="adj" fmla="val 4522"/>
            </a:avLst>
          </a:prstGeom>
          <a:solidFill>
            <a:srgbClr val="FDF7E9"/>
          </a:solid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B484A07B-7CCA-CDAE-84A3-15AC8B6B7B1B}"/>
              </a:ext>
            </a:extLst>
          </p:cNvPr>
          <p:cNvSpPr>
            <a:spLocks/>
          </p:cNvSpPr>
          <p:nvPr/>
        </p:nvSpPr>
        <p:spPr>
          <a:xfrm>
            <a:off x="2299329" y="3246277"/>
            <a:ext cx="2522723" cy="1489829"/>
          </a:xfrm>
          <a:prstGeom prst="roundRect">
            <a:avLst>
              <a:gd name="adj" fmla="val 4522"/>
            </a:avLst>
          </a:prstGeom>
          <a:blipFill dpi="0" rotWithShape="1">
            <a:blip r:embed="rId12">
              <a:extLst>
                <a:ext uri="{28A0092B-C50C-407E-A947-70E740481C1C}">
                  <a14:useLocalDpi xmlns:a14="http://schemas.microsoft.com/office/drawing/2010/main" val="0"/>
                </a:ext>
              </a:extLst>
            </a:blip>
            <a:srcRect/>
            <a:stretch>
              <a:fillRect/>
            </a:stretch>
          </a:blipFill>
          <a:ln w="76200">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6C7835-4FAA-7EFA-851E-2B03352E90C5}"/>
              </a:ext>
            </a:extLst>
          </p:cNvPr>
          <p:cNvSpPr txBox="1"/>
          <p:nvPr/>
        </p:nvSpPr>
        <p:spPr>
          <a:xfrm>
            <a:off x="4970519" y="3275856"/>
            <a:ext cx="4622157" cy="40011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000" b="1" dirty="0">
                <a:solidFill>
                  <a:srgbClr val="5D8E75"/>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Monarch Waystation Planting</a:t>
            </a:r>
          </a:p>
        </p:txBody>
      </p:sp>
      <p:sp>
        <p:nvSpPr>
          <p:cNvPr id="69" name="TextBox 68">
            <a:extLst>
              <a:ext uri="{FF2B5EF4-FFF2-40B4-BE49-F238E27FC236}">
                <a16:creationId xmlns:a16="http://schemas.microsoft.com/office/drawing/2014/main" id="{69EE62E9-ECF4-2526-956D-0EA7ECC26B3E}"/>
              </a:ext>
            </a:extLst>
          </p:cNvPr>
          <p:cNvSpPr txBox="1"/>
          <p:nvPr/>
        </p:nvSpPr>
        <p:spPr>
          <a:xfrm>
            <a:off x="5068167" y="3675966"/>
            <a:ext cx="4622157" cy="646331"/>
          </a:xfrm>
          <a:prstGeom prst="rect">
            <a:avLst/>
          </a:prstGeom>
          <a:noFill/>
        </p:spPr>
        <p:txBody>
          <a:bodyPr wrap="square" rtlCol="0">
            <a:spAutoFit/>
          </a:bodyPr>
          <a:lstStyle/>
          <a:p>
            <a:r>
              <a:rPr lang="en-US" sz="1200" dirty="0">
                <a:solidFill>
                  <a:srgbClr val="5D8E75"/>
                </a:solidFill>
                <a:latin typeface="Arial" panose="020B0604020202020204" pitchFamily="34" charset="0"/>
                <a:cs typeface="Arial" panose="020B0604020202020204" pitchFamily="34" charset="0"/>
              </a:rPr>
              <a:t>Sonoran Desert Club members participated in adding host plants like milkweed to provide a habitat on campus for the endangered monarch butterflies and be able to attract and support pollinators.</a:t>
            </a:r>
          </a:p>
        </p:txBody>
      </p:sp>
      <p:sp>
        <p:nvSpPr>
          <p:cNvPr id="74" name="Round Same Side Corner Rectangle 73">
            <a:extLst>
              <a:ext uri="{FF2B5EF4-FFF2-40B4-BE49-F238E27FC236}">
                <a16:creationId xmlns:a16="http://schemas.microsoft.com/office/drawing/2014/main" id="{53D0A872-1938-5E7E-FF5C-1A33845BE26B}"/>
              </a:ext>
            </a:extLst>
          </p:cNvPr>
          <p:cNvSpPr/>
          <p:nvPr/>
        </p:nvSpPr>
        <p:spPr>
          <a:xfrm>
            <a:off x="1413508" y="5263826"/>
            <a:ext cx="9364982"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79244F9-1550-9FFC-4268-52E27D59BFB4}"/>
              </a:ext>
            </a:extLst>
          </p:cNvPr>
          <p:cNvSpPr txBox="1"/>
          <p:nvPr/>
        </p:nvSpPr>
        <p:spPr>
          <a:xfrm>
            <a:off x="1689290" y="547980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76" name="Picture 75" descr="A black background with a black square&#10;&#10;Description automatically generated with medium confidence">
            <a:extLst>
              <a:ext uri="{FF2B5EF4-FFF2-40B4-BE49-F238E27FC236}">
                <a16:creationId xmlns:a16="http://schemas.microsoft.com/office/drawing/2014/main" id="{7EC794F8-473E-5C1B-1CC1-6002019D897E}"/>
              </a:ext>
            </a:extLst>
          </p:cNvPr>
          <p:cNvPicPr>
            <a:picLocks noChangeAspect="1"/>
          </p:cNvPicPr>
          <p:nvPr/>
        </p:nvPicPr>
        <p:blipFill>
          <a:blip r:embed="rId13"/>
          <a:stretch>
            <a:fillRect/>
          </a:stretch>
        </p:blipFill>
        <p:spPr>
          <a:xfrm flipH="1">
            <a:off x="10148925" y="5567205"/>
            <a:ext cx="353785" cy="353785"/>
          </a:xfrm>
          <a:prstGeom prst="rect">
            <a:avLst/>
          </a:prstGeom>
        </p:spPr>
      </p:pic>
      <p:pic>
        <p:nvPicPr>
          <p:cNvPr id="77" name="Picture 76" descr="A black background with a black square&#10;&#10;Description automatically generated with medium confidence">
            <a:extLst>
              <a:ext uri="{FF2B5EF4-FFF2-40B4-BE49-F238E27FC236}">
                <a16:creationId xmlns:a16="http://schemas.microsoft.com/office/drawing/2014/main" id="{11F04B68-CFE7-DF54-921E-7FEB3161BA34}"/>
              </a:ext>
            </a:extLst>
          </p:cNvPr>
          <p:cNvPicPr>
            <a:picLocks noChangeAspect="1"/>
          </p:cNvPicPr>
          <p:nvPr/>
        </p:nvPicPr>
        <p:blipFill>
          <a:blip r:embed="rId14"/>
          <a:stretch>
            <a:fillRect/>
          </a:stretch>
        </p:blipFill>
        <p:spPr>
          <a:xfrm flipH="1">
            <a:off x="9741222" y="5631426"/>
            <a:ext cx="248083" cy="248083"/>
          </a:xfrm>
          <a:prstGeom prst="rect">
            <a:avLst/>
          </a:prstGeom>
        </p:spPr>
      </p:pic>
      <p:sp>
        <p:nvSpPr>
          <p:cNvPr id="78" name="Rounded Rectangle 77">
            <a:extLst>
              <a:ext uri="{FF2B5EF4-FFF2-40B4-BE49-F238E27FC236}">
                <a16:creationId xmlns:a16="http://schemas.microsoft.com/office/drawing/2014/main" id="{44F7835D-9D48-D532-78A4-6651EDBDC706}"/>
              </a:ext>
            </a:extLst>
          </p:cNvPr>
          <p:cNvSpPr/>
          <p:nvPr/>
        </p:nvSpPr>
        <p:spPr>
          <a:xfrm>
            <a:off x="1399039" y="-5425442"/>
            <a:ext cx="9393921" cy="11551922"/>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22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362323"/>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472293"/>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508207"/>
            <a:ext cx="7747048"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AT TOAD HALL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10" y="1249678"/>
            <a:ext cx="9364980" cy="5608322"/>
          </a:xfrm>
          <a:prstGeom prst="roundRect">
            <a:avLst>
              <a:gd name="adj" fmla="val 2628"/>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124968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144711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1648798"/>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1531678"/>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1485154"/>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1531679"/>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1531679"/>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144711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5744618" y="3790208"/>
            <a:ext cx="4363886" cy="2246769"/>
          </a:xfrm>
          <a:prstGeom prst="rect">
            <a:avLst/>
          </a:prstGeom>
          <a:noFill/>
        </p:spPr>
        <p:txBody>
          <a:bodyPr wrap="square" rtlCol="0">
            <a:spAutoFit/>
          </a:bodyPr>
          <a:lstStyle/>
          <a:p>
            <a:r>
              <a:rPr lang="en-US" sz="1400" dirty="0">
                <a:solidFill>
                  <a:srgbClr val="FDF7E9"/>
                </a:solidFill>
                <a:latin typeface="Arial" panose="020B0604020202020204" pitchFamily="34" charset="0"/>
                <a:cs typeface="Arial" panose="020B0604020202020204" pitchFamily="34" charset="0"/>
              </a:rPr>
              <a:t>One of CNUW’s six exhibits, Toad Hall is home to a collection of different native wildlife species including Gila Monsters, Desert Tortoises, Toads, Snakes, and many more.</a:t>
            </a:r>
          </a:p>
          <a:p>
            <a:endParaRPr lang="en-US" sz="1400" dirty="0">
              <a:solidFill>
                <a:srgbClr val="FDF7E9"/>
              </a:solidFill>
              <a:latin typeface="Arial" panose="020B0604020202020204" pitchFamily="34" charset="0"/>
              <a:cs typeface="Arial" panose="020B0604020202020204" pitchFamily="34" charset="0"/>
            </a:endParaRPr>
          </a:p>
          <a:p>
            <a:r>
              <a:rPr lang="en-US" sz="1400" dirty="0">
                <a:solidFill>
                  <a:srgbClr val="FDF7E9"/>
                </a:solidFill>
                <a:latin typeface="Arial" panose="020B0604020202020204" pitchFamily="34" charset="0"/>
                <a:cs typeface="Arial" panose="020B0604020202020204" pitchFamily="34" charset="0"/>
              </a:rPr>
              <a:t>With partnerships with CNUW, Sonoran Desert Club members have the opportunity to share their passion with wildlife, especially animals, to fellow students and community members of all ages by creating interactive table stations during Open House days.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6495677"/>
            <a:ext cx="9364981" cy="10343158"/>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999034" y="7020800"/>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Table Station Types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5744617" y="2619298"/>
            <a:ext cx="3690495" cy="1077218"/>
          </a:xfrm>
          <a:prstGeom prst="rect">
            <a:avLst/>
          </a:prstGeom>
          <a:noFill/>
        </p:spPr>
        <p:txBody>
          <a:bodyPr wrap="square" rtlCol="0">
            <a:spAutoFit/>
          </a:bodyPr>
          <a:lstStyle/>
          <a:p>
            <a:r>
              <a:rPr lang="en-US" sz="32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Sonoran Desert Club at Toad Hall</a:t>
            </a:r>
          </a:p>
        </p:txBody>
      </p:sp>
      <p:sp>
        <p:nvSpPr>
          <p:cNvPr id="20" name="Rounded Rectangle 19">
            <a:extLst>
              <a:ext uri="{FF2B5EF4-FFF2-40B4-BE49-F238E27FC236}">
                <a16:creationId xmlns:a16="http://schemas.microsoft.com/office/drawing/2014/main" id="{072B8357-F55E-BE3C-C69B-669FEEF9ECCC}"/>
              </a:ext>
            </a:extLst>
          </p:cNvPr>
          <p:cNvSpPr>
            <a:spLocks/>
          </p:cNvSpPr>
          <p:nvPr/>
        </p:nvSpPr>
        <p:spPr>
          <a:xfrm rot="5400000">
            <a:off x="2180836" y="2695494"/>
            <a:ext cx="2998820" cy="2871483"/>
          </a:xfrm>
          <a:prstGeom prst="roundRect">
            <a:avLst>
              <a:gd name="adj" fmla="val 10098"/>
            </a:avLst>
          </a:prstGeom>
          <a:blipFill dpi="0" rotWithShape="1">
            <a:blip r:embed="rId7">
              <a:extLst>
                <a:ext uri="{28A0092B-C50C-407E-A947-70E740481C1C}">
                  <a14:useLocalDpi xmlns:a14="http://schemas.microsoft.com/office/drawing/2010/main" val="0"/>
                </a:ext>
              </a:extLst>
            </a:blip>
            <a:srcRect/>
            <a:stretch>
              <a:fillRect l="-10041" t="-242" r="-17566" b="292"/>
            </a:stretch>
          </a:blip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aret Left with solid fill">
            <a:extLst>
              <a:ext uri="{FF2B5EF4-FFF2-40B4-BE49-F238E27FC236}">
                <a16:creationId xmlns:a16="http://schemas.microsoft.com/office/drawing/2014/main" id="{1D948987-9D86-35F9-C646-FC1BE408FD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43096" y="5729777"/>
            <a:ext cx="307200" cy="307200"/>
          </a:xfrm>
          <a:prstGeom prst="rect">
            <a:avLst/>
          </a:prstGeom>
          <a:effectLst>
            <a:outerShdw blurRad="108916" sx="102000" sy="102000" algn="ctr" rotWithShape="0">
              <a:srgbClr val="FDF7E9">
                <a:alpha val="80000"/>
              </a:srgbClr>
            </a:outerShdw>
          </a:effectLst>
        </p:spPr>
      </p:pic>
      <p:pic>
        <p:nvPicPr>
          <p:cNvPr id="22" name="Graphic 21" descr="Caret Right with solid fill">
            <a:extLst>
              <a:ext uri="{FF2B5EF4-FFF2-40B4-BE49-F238E27FC236}">
                <a16:creationId xmlns:a16="http://schemas.microsoft.com/office/drawing/2014/main" id="{17FA3675-0516-74C9-2E03-D5AA8B96BC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6645" y="5729777"/>
            <a:ext cx="307200" cy="307200"/>
          </a:xfrm>
          <a:prstGeom prst="rect">
            <a:avLst/>
          </a:prstGeom>
          <a:effectLst>
            <a:outerShdw blurRad="108916" sx="102000" sy="102000" algn="ctr" rotWithShape="0">
              <a:srgbClr val="FDF7E9">
                <a:alpha val="80000"/>
              </a:srgbClr>
            </a:outerShdw>
          </a:effectLst>
        </p:spPr>
      </p:pic>
      <p:sp>
        <p:nvSpPr>
          <p:cNvPr id="23" name="Oval 22">
            <a:extLst>
              <a:ext uri="{FF2B5EF4-FFF2-40B4-BE49-F238E27FC236}">
                <a16:creationId xmlns:a16="http://schemas.microsoft.com/office/drawing/2014/main" id="{0B5A881B-DE1D-653E-AFB6-4989967CECBC}"/>
              </a:ext>
            </a:extLst>
          </p:cNvPr>
          <p:cNvSpPr/>
          <p:nvPr/>
        </p:nvSpPr>
        <p:spPr>
          <a:xfrm>
            <a:off x="3028565" y="5825984"/>
            <a:ext cx="112734" cy="112734"/>
          </a:xfrm>
          <a:prstGeom prst="ellipse">
            <a:avLst/>
          </a:prstGeom>
          <a:solidFill>
            <a:srgbClr val="FDF7E9"/>
          </a:solidFill>
          <a:ln>
            <a:no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A5DD87-D07D-D4F6-3EFD-26F98DCE58F3}"/>
              </a:ext>
            </a:extLst>
          </p:cNvPr>
          <p:cNvSpPr/>
          <p:nvPr/>
        </p:nvSpPr>
        <p:spPr>
          <a:xfrm>
            <a:off x="3403879" y="5825984"/>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997899-5E97-FCF2-9E26-F13028E61943}"/>
              </a:ext>
            </a:extLst>
          </p:cNvPr>
          <p:cNvSpPr/>
          <p:nvPr/>
        </p:nvSpPr>
        <p:spPr>
          <a:xfrm>
            <a:off x="3779193" y="5825984"/>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BC7C25-9A44-8D9C-BF59-C99D6B55A363}"/>
              </a:ext>
            </a:extLst>
          </p:cNvPr>
          <p:cNvSpPr/>
          <p:nvPr/>
        </p:nvSpPr>
        <p:spPr>
          <a:xfrm>
            <a:off x="4154508" y="5825984"/>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7">
            <a:extLst>
              <a:ext uri="{FF2B5EF4-FFF2-40B4-BE49-F238E27FC236}">
                <a16:creationId xmlns:a16="http://schemas.microsoft.com/office/drawing/2014/main" id="{F915DFEB-7229-6B8E-E460-09136CA7FCF6}"/>
              </a:ext>
            </a:extLst>
          </p:cNvPr>
          <p:cNvGraphicFramePr>
            <a:graphicFrameLocks noGrp="1"/>
          </p:cNvGraphicFramePr>
          <p:nvPr>
            <p:extLst>
              <p:ext uri="{D42A27DB-BD31-4B8C-83A1-F6EECF244321}">
                <p14:modId xmlns:p14="http://schemas.microsoft.com/office/powerpoint/2010/main" val="3323859550"/>
              </p:ext>
            </p:extLst>
          </p:nvPr>
        </p:nvGraphicFramePr>
        <p:xfrm>
          <a:off x="2039234" y="7706820"/>
          <a:ext cx="8128000" cy="6314440"/>
        </p:xfrm>
        <a:graphic>
          <a:graphicData uri="http://schemas.openxmlformats.org/drawingml/2006/table">
            <a:tbl>
              <a:tblPr firstRow="1" bandRow="1">
                <a:tableStyleId>{F2DE63D5-997A-4646-A377-4702673A728D}</a:tableStyleId>
              </a:tblPr>
              <a:tblGrid>
                <a:gridCol w="1641931">
                  <a:extLst>
                    <a:ext uri="{9D8B030D-6E8A-4147-A177-3AD203B41FA5}">
                      <a16:colId xmlns:a16="http://schemas.microsoft.com/office/drawing/2014/main" val="2727684977"/>
                    </a:ext>
                  </a:extLst>
                </a:gridCol>
                <a:gridCol w="1894114">
                  <a:extLst>
                    <a:ext uri="{9D8B030D-6E8A-4147-A177-3AD203B41FA5}">
                      <a16:colId xmlns:a16="http://schemas.microsoft.com/office/drawing/2014/main" val="725181709"/>
                    </a:ext>
                  </a:extLst>
                </a:gridCol>
                <a:gridCol w="2559955">
                  <a:extLst>
                    <a:ext uri="{9D8B030D-6E8A-4147-A177-3AD203B41FA5}">
                      <a16:colId xmlns:a16="http://schemas.microsoft.com/office/drawing/2014/main" val="1591604562"/>
                    </a:ext>
                  </a:extLst>
                </a:gridCol>
                <a:gridCol w="2032000">
                  <a:extLst>
                    <a:ext uri="{9D8B030D-6E8A-4147-A177-3AD203B41FA5}">
                      <a16:colId xmlns:a16="http://schemas.microsoft.com/office/drawing/2014/main" val="2823796153"/>
                    </a:ext>
                  </a:extLst>
                </a:gridCol>
              </a:tblGrid>
              <a:tr h="370840">
                <a:tc>
                  <a:txBody>
                    <a:bodyPr/>
                    <a:lstStyle/>
                    <a:p>
                      <a:endParaRPr lang="en-US" dirty="0">
                        <a:solidFill>
                          <a:srgbClr val="5D8E75"/>
                        </a:solidFill>
                      </a:endParaRP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Animal Showcase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Interactive Mini Games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Species Discussions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extLst>
                  <a:ext uri="{0D108BD9-81ED-4DB2-BD59-A6C34878D82A}">
                    <a16:rowId xmlns:a16="http://schemas.microsoft.com/office/drawing/2014/main" val="944023930"/>
                  </a:ext>
                </a:extLst>
              </a:tr>
              <a:tr h="370840">
                <a:tc>
                  <a:txBody>
                    <a:bodyPr/>
                    <a:lstStyle/>
                    <a:p>
                      <a:r>
                        <a:rPr lang="en-US" dirty="0">
                          <a:solidFill>
                            <a:srgbClr val="5D8E75"/>
                          </a:solidFill>
                        </a:rPr>
                        <a:t>Description</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Be able to bring out one of Toad Hall’s non-toxic animal residents to help people get to know them more and up close.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Have visitors interact and play a type of mini game where they are able to learn interesting facts about the wildlife.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Talk about and introduce a biodiversity topic you are passionate about that is not present in Toad Hall.</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2768202629"/>
                  </a:ext>
                </a:extLst>
              </a:tr>
              <a:tr h="370840">
                <a:tc>
                  <a:txBody>
                    <a:bodyPr/>
                    <a:lstStyle/>
                    <a:p>
                      <a:r>
                        <a:rPr lang="en-US" dirty="0">
                          <a:solidFill>
                            <a:srgbClr val="5D8E75"/>
                          </a:solidFill>
                        </a:rPr>
                        <a:t>Table Activities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Let people touch and interact with the animal.</a:t>
                      </a:r>
                    </a:p>
                    <a:p>
                      <a:pPr marL="285750" indent="-285750">
                        <a:buFont typeface="Arial" panose="020B0604020202020204" pitchFamily="34" charset="0"/>
                        <a:buChar char="•"/>
                      </a:pPr>
                      <a:r>
                        <a:rPr lang="en-US" dirty="0">
                          <a:solidFill>
                            <a:srgbClr val="5D8E75"/>
                          </a:solidFill>
                        </a:rPr>
                        <a:t>Tell interesting facts about the species.</a:t>
                      </a:r>
                    </a:p>
                    <a:p>
                      <a:pPr marL="285750" indent="-285750">
                        <a:buFont typeface="Arial" panose="020B0604020202020204" pitchFamily="34" charset="0"/>
                        <a:buChar char="•"/>
                      </a:pPr>
                      <a:r>
                        <a:rPr lang="en-US" dirty="0">
                          <a:solidFill>
                            <a:srgbClr val="5D8E75"/>
                          </a:solidFill>
                        </a:rPr>
                        <a:t>Tell interesting stories of what the animal does on normal days at CNUW</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Guessing game activities to foster analytical thinking for a deeper understanding of wildlife.</a:t>
                      </a:r>
                    </a:p>
                    <a:p>
                      <a:pPr marL="285750" indent="-285750">
                        <a:buFont typeface="Arial" panose="020B0604020202020204" pitchFamily="34" charset="0"/>
                        <a:buChar char="•"/>
                      </a:pPr>
                      <a:r>
                        <a:rPr lang="en-US" dirty="0">
                          <a:solidFill>
                            <a:srgbClr val="5D8E75"/>
                          </a:solidFill>
                        </a:rPr>
                        <a:t>Games that focus on the mundane aspects of life to allow visitors to relate and grasp the topic more.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Present visual graphics, samples, or anything relevant to help people visualize your topic.</a:t>
                      </a:r>
                    </a:p>
                    <a:p>
                      <a:pPr marL="285750" indent="-285750">
                        <a:buFont typeface="Arial" panose="020B0604020202020204" pitchFamily="34" charset="0"/>
                        <a:buChar char="•"/>
                      </a:pPr>
                      <a:r>
                        <a:rPr lang="en-US" dirty="0">
                          <a:solidFill>
                            <a:srgbClr val="5D8E75"/>
                          </a:solidFill>
                        </a:rPr>
                        <a:t>Make interesting discussions that explain why your topic is interesting and important.</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1995625368"/>
                  </a:ext>
                </a:extLst>
              </a:tr>
            </a:tbl>
          </a:graphicData>
        </a:graphic>
      </p:graphicFrame>
      <p:sp>
        <p:nvSpPr>
          <p:cNvPr id="30" name="TextBox 29">
            <a:extLst>
              <a:ext uri="{FF2B5EF4-FFF2-40B4-BE49-F238E27FC236}">
                <a16:creationId xmlns:a16="http://schemas.microsoft.com/office/drawing/2014/main" id="{B534FD39-B6E6-D48F-7349-5BE9D7BC716E}"/>
              </a:ext>
            </a:extLst>
          </p:cNvPr>
          <p:cNvSpPr txBox="1"/>
          <p:nvPr/>
        </p:nvSpPr>
        <p:spPr>
          <a:xfrm>
            <a:off x="2999034" y="14784719"/>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Interested in presenting?</a:t>
            </a:r>
          </a:p>
        </p:txBody>
      </p:sp>
      <p:sp>
        <p:nvSpPr>
          <p:cNvPr id="31" name="Rounded Rectangle 30">
            <a:extLst>
              <a:ext uri="{FF2B5EF4-FFF2-40B4-BE49-F238E27FC236}">
                <a16:creationId xmlns:a16="http://schemas.microsoft.com/office/drawing/2014/main" id="{19E65CDB-80DA-A088-160B-4408636288C8}"/>
              </a:ext>
            </a:extLst>
          </p:cNvPr>
          <p:cNvSpPr>
            <a:spLocks/>
          </p:cNvSpPr>
          <p:nvPr/>
        </p:nvSpPr>
        <p:spPr>
          <a:xfrm>
            <a:off x="7597495" y="14795091"/>
            <a:ext cx="1548854" cy="523220"/>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4D68F"/>
              </a:solidFill>
            </a:endParaRPr>
          </a:p>
        </p:txBody>
      </p:sp>
      <p:sp>
        <p:nvSpPr>
          <p:cNvPr id="32" name="TextBox 31">
            <a:extLst>
              <a:ext uri="{FF2B5EF4-FFF2-40B4-BE49-F238E27FC236}">
                <a16:creationId xmlns:a16="http://schemas.microsoft.com/office/drawing/2014/main" id="{0DC9CE6B-0C21-B9AB-EA8D-0C22012D4D79}"/>
              </a:ext>
            </a:extLst>
          </p:cNvPr>
          <p:cNvSpPr txBox="1"/>
          <p:nvPr/>
        </p:nvSpPr>
        <p:spPr>
          <a:xfrm>
            <a:off x="7801420" y="14872034"/>
            <a:ext cx="1141003" cy="369332"/>
          </a:xfrm>
          <a:prstGeom prst="rect">
            <a:avLst/>
          </a:prstGeom>
          <a:noFill/>
        </p:spPr>
        <p:txBody>
          <a:bodyPr wrap="square" rtlCol="0">
            <a:spAutoFit/>
          </a:bodyPr>
          <a:lstStyle/>
          <a:p>
            <a:pPr algn="ctr"/>
            <a:r>
              <a:rPr lang="en-US" b="1" dirty="0">
                <a:solidFill>
                  <a:srgbClr val="FDF7E9"/>
                </a:solidFill>
                <a:effectLst/>
                <a:latin typeface="Arial" panose="020B0604020202020204" pitchFamily="34" charset="0"/>
                <a:cs typeface="Arial" panose="020B0604020202020204" pitchFamily="34" charset="0"/>
              </a:rPr>
              <a:t>SIGN UP</a:t>
            </a:r>
          </a:p>
        </p:txBody>
      </p:sp>
      <p:sp>
        <p:nvSpPr>
          <p:cNvPr id="43" name="Round Same Side Corner Rectangle 42">
            <a:extLst>
              <a:ext uri="{FF2B5EF4-FFF2-40B4-BE49-F238E27FC236}">
                <a16:creationId xmlns:a16="http://schemas.microsoft.com/office/drawing/2014/main" id="{96219E2B-A54D-0E67-87A8-EBC7503954B7}"/>
              </a:ext>
            </a:extLst>
          </p:cNvPr>
          <p:cNvSpPr/>
          <p:nvPr/>
        </p:nvSpPr>
        <p:spPr>
          <a:xfrm>
            <a:off x="1413507" y="15973966"/>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4099747-87CD-E0D4-7572-8CA6EC946D46}"/>
              </a:ext>
            </a:extLst>
          </p:cNvPr>
          <p:cNvSpPr txBox="1"/>
          <p:nvPr/>
        </p:nvSpPr>
        <p:spPr>
          <a:xfrm>
            <a:off x="1689290" y="1618994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45" name="Picture 44" descr="A black background with a black square&#10;&#10;Description automatically generated with medium confidence">
            <a:extLst>
              <a:ext uri="{FF2B5EF4-FFF2-40B4-BE49-F238E27FC236}">
                <a16:creationId xmlns:a16="http://schemas.microsoft.com/office/drawing/2014/main" id="{844A6AD6-7D5D-2FCE-D932-5911A807E17D}"/>
              </a:ext>
            </a:extLst>
          </p:cNvPr>
          <p:cNvPicPr>
            <a:picLocks noChangeAspect="1"/>
          </p:cNvPicPr>
          <p:nvPr/>
        </p:nvPicPr>
        <p:blipFill>
          <a:blip r:embed="rId12"/>
          <a:stretch>
            <a:fillRect/>
          </a:stretch>
        </p:blipFill>
        <p:spPr>
          <a:xfrm flipH="1">
            <a:off x="10148925" y="16277345"/>
            <a:ext cx="353785" cy="353785"/>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C4F6199D-9F27-464D-FF60-716A0EC73D1D}"/>
              </a:ext>
            </a:extLst>
          </p:cNvPr>
          <p:cNvPicPr>
            <a:picLocks noChangeAspect="1"/>
          </p:cNvPicPr>
          <p:nvPr/>
        </p:nvPicPr>
        <p:blipFill>
          <a:blip r:embed="rId13"/>
          <a:stretch>
            <a:fillRect/>
          </a:stretch>
        </p:blipFill>
        <p:spPr>
          <a:xfrm flipH="1">
            <a:off x="9741222" y="16341566"/>
            <a:ext cx="248083" cy="248083"/>
          </a:xfrm>
          <a:prstGeom prst="rect">
            <a:avLst/>
          </a:prstGeom>
        </p:spPr>
      </p:pic>
      <p:sp>
        <p:nvSpPr>
          <p:cNvPr id="47" name="Rounded Rectangle 46">
            <a:extLst>
              <a:ext uri="{FF2B5EF4-FFF2-40B4-BE49-F238E27FC236}">
                <a16:creationId xmlns:a16="http://schemas.microsoft.com/office/drawing/2014/main" id="{EF7DD25D-6A52-B2AC-83FD-A963E421D37D}"/>
              </a:ext>
            </a:extLst>
          </p:cNvPr>
          <p:cNvSpPr/>
          <p:nvPr/>
        </p:nvSpPr>
        <p:spPr>
          <a:xfrm>
            <a:off x="1399039" y="1249677"/>
            <a:ext cx="9393921" cy="1558915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7B4A09E-57DE-1475-8DA6-C06A615065EA}"/>
              </a:ext>
            </a:extLst>
          </p:cNvPr>
          <p:cNvCxnSpPr>
            <a:cxnSpLocks/>
          </p:cNvCxnSpPr>
          <p:nvPr/>
        </p:nvCxnSpPr>
        <p:spPr>
          <a:xfrm>
            <a:off x="7191769" y="1781564"/>
            <a:ext cx="1008010" cy="0"/>
          </a:xfrm>
          <a:prstGeom prst="line">
            <a:avLst/>
          </a:prstGeom>
          <a:ln w="19050">
            <a:solidFill>
              <a:srgbClr val="C265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07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7EF87BB-BB7D-F489-1259-75596A75E7C1}"/>
              </a:ext>
            </a:extLst>
          </p:cNvPr>
          <p:cNvSpPr/>
          <p:nvPr/>
        </p:nvSpPr>
        <p:spPr>
          <a:xfrm>
            <a:off x="330542" y="-6541397"/>
            <a:ext cx="11530915" cy="661100"/>
          </a:xfrm>
          <a:prstGeom prst="roundRect">
            <a:avLst>
              <a:gd name="adj" fmla="val 43354"/>
            </a:avLst>
          </a:prstGeom>
          <a:solidFill>
            <a:srgbClr val="F2C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CBC61CA-F59C-3DCA-84F1-8AA6A3D18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963" y="-6431427"/>
            <a:ext cx="673631" cy="449087"/>
          </a:xfrm>
          <a:prstGeom prst="rect">
            <a:avLst/>
          </a:prstGeom>
        </p:spPr>
      </p:pic>
      <p:sp>
        <p:nvSpPr>
          <p:cNvPr id="5" name="TextBox 4">
            <a:extLst>
              <a:ext uri="{FF2B5EF4-FFF2-40B4-BE49-F238E27FC236}">
                <a16:creationId xmlns:a16="http://schemas.microsoft.com/office/drawing/2014/main" id="{D0811C3E-B93D-5D77-BA2D-3529B326981F}"/>
              </a:ext>
            </a:extLst>
          </p:cNvPr>
          <p:cNvSpPr txBox="1"/>
          <p:nvPr/>
        </p:nvSpPr>
        <p:spPr>
          <a:xfrm>
            <a:off x="1399301" y="-6395513"/>
            <a:ext cx="7747048" cy="369332"/>
          </a:xfrm>
          <a:prstGeom prst="rect">
            <a:avLst/>
          </a:prstGeom>
          <a:noFill/>
        </p:spPr>
        <p:txBody>
          <a:bodyPr wrap="square" rtlCol="0">
            <a:spAutoFit/>
          </a:bodyPr>
          <a:lstStyle/>
          <a:p>
            <a:r>
              <a:rPr lang="en-US" b="1" dirty="0">
                <a:solidFill>
                  <a:srgbClr val="2A242F"/>
                </a:solidFill>
                <a:latin typeface="Arial" panose="020B0604020202020204" pitchFamily="34" charset="0"/>
                <a:cs typeface="Arial" panose="020B0604020202020204" pitchFamily="34" charset="0"/>
              </a:rPr>
              <a:t>WEBSITE WIREFRAME: </a:t>
            </a:r>
            <a:r>
              <a:rPr lang="en-US" b="1" i="1" dirty="0">
                <a:solidFill>
                  <a:srgbClr val="2A242F"/>
                </a:solidFill>
                <a:latin typeface="Arial" panose="020B0604020202020204" pitchFamily="34" charset="0"/>
                <a:cs typeface="Arial" panose="020B0604020202020204" pitchFamily="34" charset="0"/>
              </a:rPr>
              <a:t>WHAT WE DO – AT TOAD HALL PAGE</a:t>
            </a:r>
          </a:p>
        </p:txBody>
      </p:sp>
      <p:sp>
        <p:nvSpPr>
          <p:cNvPr id="12" name="Rounded Rectangle 11">
            <a:extLst>
              <a:ext uri="{FF2B5EF4-FFF2-40B4-BE49-F238E27FC236}">
                <a16:creationId xmlns:a16="http://schemas.microsoft.com/office/drawing/2014/main" id="{B263F62E-A03F-0B97-7C55-EC64D3EE9A61}"/>
              </a:ext>
            </a:extLst>
          </p:cNvPr>
          <p:cNvSpPr/>
          <p:nvPr/>
        </p:nvSpPr>
        <p:spPr>
          <a:xfrm>
            <a:off x="1413510" y="-5654042"/>
            <a:ext cx="9364980" cy="5608322"/>
          </a:xfrm>
          <a:prstGeom prst="roundRect">
            <a:avLst>
              <a:gd name="adj" fmla="val 2628"/>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Same Side Corner Rectangle 6">
            <a:extLst>
              <a:ext uri="{FF2B5EF4-FFF2-40B4-BE49-F238E27FC236}">
                <a16:creationId xmlns:a16="http://schemas.microsoft.com/office/drawing/2014/main" id="{517B6DE8-D3CC-BF1E-85A5-FD7EA5E1AB06}"/>
              </a:ext>
            </a:extLst>
          </p:cNvPr>
          <p:cNvSpPr/>
          <p:nvPr/>
        </p:nvSpPr>
        <p:spPr>
          <a:xfrm>
            <a:off x="1413510" y="-5654040"/>
            <a:ext cx="9364980" cy="772303"/>
          </a:xfrm>
          <a:prstGeom prst="round2SameRect">
            <a:avLst>
              <a:gd name="adj1" fmla="val 19547"/>
              <a:gd name="adj2" fmla="val 0"/>
            </a:avLst>
          </a:prstGeom>
          <a:solidFill>
            <a:srgbClr val="FDF7E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37973F4-9DBF-A5DA-97F0-31C55863772E}"/>
              </a:ext>
            </a:extLst>
          </p:cNvPr>
          <p:cNvSpPr txBox="1"/>
          <p:nvPr/>
        </p:nvSpPr>
        <p:spPr>
          <a:xfrm>
            <a:off x="2307655" y="-5456605"/>
            <a:ext cx="2760512" cy="307777"/>
          </a:xfrm>
          <a:prstGeom prst="rect">
            <a:avLst/>
          </a:prstGeom>
          <a:noFill/>
        </p:spPr>
        <p:txBody>
          <a:bodyPr wrap="square" rtlCol="0">
            <a:spAutoFit/>
          </a:bodyPr>
          <a:lstStyle/>
          <a:p>
            <a:r>
              <a:rPr lang="en-US" sz="1400" b="1" dirty="0">
                <a:solidFill>
                  <a:srgbClr val="C27053"/>
                </a:solidFill>
                <a:latin typeface="Arial" panose="020B0604020202020204" pitchFamily="34" charset="0"/>
                <a:cs typeface="Arial" panose="020B0604020202020204" pitchFamily="34" charset="0"/>
              </a:rPr>
              <a:t>SONORAN DESERT CLUB</a:t>
            </a:r>
          </a:p>
        </p:txBody>
      </p:sp>
      <p:sp>
        <p:nvSpPr>
          <p:cNvPr id="36" name="TextBox 35">
            <a:extLst>
              <a:ext uri="{FF2B5EF4-FFF2-40B4-BE49-F238E27FC236}">
                <a16:creationId xmlns:a16="http://schemas.microsoft.com/office/drawing/2014/main" id="{49B9AAA6-FE27-9D9D-B7A4-C5B761FC6742}"/>
              </a:ext>
            </a:extLst>
          </p:cNvPr>
          <p:cNvSpPr txBox="1"/>
          <p:nvPr/>
        </p:nvSpPr>
        <p:spPr>
          <a:xfrm>
            <a:off x="2319311" y="-5254922"/>
            <a:ext cx="3109762" cy="223138"/>
          </a:xfrm>
          <a:prstGeom prst="rect">
            <a:avLst/>
          </a:prstGeom>
          <a:noFill/>
        </p:spPr>
        <p:txBody>
          <a:bodyPr wrap="square" rtlCol="0">
            <a:spAutoFit/>
          </a:bodyPr>
          <a:lstStyle/>
          <a:p>
            <a:r>
              <a:rPr lang="en-US" sz="850" b="1" dirty="0">
                <a:solidFill>
                  <a:srgbClr val="2A242F"/>
                </a:solidFill>
                <a:latin typeface="Arial" panose="020B0604020202020204" pitchFamily="34" charset="0"/>
                <a:cs typeface="Arial" panose="020B0604020202020204" pitchFamily="34" charset="0"/>
              </a:rPr>
              <a:t>AT SCOTTSDALE COMMUNITY COLLEGE</a:t>
            </a:r>
          </a:p>
        </p:txBody>
      </p:sp>
      <p:sp>
        <p:nvSpPr>
          <p:cNvPr id="37" name="TextBox 36">
            <a:extLst>
              <a:ext uri="{FF2B5EF4-FFF2-40B4-BE49-F238E27FC236}">
                <a16:creationId xmlns:a16="http://schemas.microsoft.com/office/drawing/2014/main" id="{EBAE1F39-1399-D781-A4CA-C09035DDB9C4}"/>
              </a:ext>
            </a:extLst>
          </p:cNvPr>
          <p:cNvSpPr txBox="1"/>
          <p:nvPr/>
        </p:nvSpPr>
        <p:spPr>
          <a:xfrm>
            <a:off x="7125328" y="-5372042"/>
            <a:ext cx="1136443" cy="261610"/>
          </a:xfrm>
          <a:prstGeom prst="rect">
            <a:avLst/>
          </a:prstGeom>
          <a:noFill/>
        </p:spPr>
        <p:txBody>
          <a:bodyPr wrap="square" rtlCol="0">
            <a:spAutoFit/>
          </a:bodyPr>
          <a:lstStyle/>
          <a:p>
            <a:pPr algn="ctr"/>
            <a:r>
              <a:rPr lang="en-US" sz="1050" b="1" dirty="0">
                <a:solidFill>
                  <a:srgbClr val="C26553"/>
                </a:solidFill>
                <a:latin typeface="Arial" panose="020B0604020202020204" pitchFamily="34" charset="0"/>
                <a:cs typeface="Arial" panose="020B0604020202020204" pitchFamily="34" charset="0"/>
              </a:rPr>
              <a:t>WHAT WE DO</a:t>
            </a:r>
          </a:p>
        </p:txBody>
      </p:sp>
      <p:grpSp>
        <p:nvGrpSpPr>
          <p:cNvPr id="9" name="Group 8">
            <a:extLst>
              <a:ext uri="{FF2B5EF4-FFF2-40B4-BE49-F238E27FC236}">
                <a16:creationId xmlns:a16="http://schemas.microsoft.com/office/drawing/2014/main" id="{6A8A252A-CE18-2398-F64B-BA9DD308CEC8}"/>
              </a:ext>
            </a:extLst>
          </p:cNvPr>
          <p:cNvGrpSpPr/>
          <p:nvPr/>
        </p:nvGrpSpPr>
        <p:grpSpPr>
          <a:xfrm>
            <a:off x="9232914" y="-5418566"/>
            <a:ext cx="1262461" cy="340258"/>
            <a:chOff x="9232914" y="1485154"/>
            <a:chExt cx="1262461" cy="340258"/>
          </a:xfrm>
        </p:grpSpPr>
        <p:sp>
          <p:nvSpPr>
            <p:cNvPr id="8" name="Rounded Rectangle 7">
              <a:extLst>
                <a:ext uri="{FF2B5EF4-FFF2-40B4-BE49-F238E27FC236}">
                  <a16:creationId xmlns:a16="http://schemas.microsoft.com/office/drawing/2014/main" id="{78A9D714-C384-FB68-B1FD-FBE5275EFC04}"/>
                </a:ext>
              </a:extLst>
            </p:cNvPr>
            <p:cNvSpPr/>
            <p:nvPr/>
          </p:nvSpPr>
          <p:spPr>
            <a:xfrm>
              <a:off x="9232914" y="1485154"/>
              <a:ext cx="1260222" cy="340258"/>
            </a:xfrm>
            <a:prstGeom prst="roundRect">
              <a:avLst>
                <a:gd name="adj" fmla="val 33821"/>
              </a:avLst>
            </a:prstGeom>
            <a:solidFill>
              <a:srgbClr val="FDF7E9"/>
            </a:solidFill>
            <a:ln w="19050">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6C04981-8FA7-BD17-8A5A-7567F2D44814}"/>
                </a:ext>
              </a:extLst>
            </p:cNvPr>
            <p:cNvSpPr txBox="1"/>
            <p:nvPr/>
          </p:nvSpPr>
          <p:spPr>
            <a:xfrm>
              <a:off x="9235154" y="1531679"/>
              <a:ext cx="1260221" cy="261610"/>
            </a:xfrm>
            <a:prstGeom prst="rect">
              <a:avLst/>
            </a:prstGeom>
            <a:noFill/>
            <a:ln>
              <a:noFill/>
            </a:ln>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GET INVOLVED</a:t>
              </a:r>
            </a:p>
          </p:txBody>
        </p:sp>
      </p:grpSp>
      <p:sp>
        <p:nvSpPr>
          <p:cNvPr id="39" name="TextBox 38">
            <a:extLst>
              <a:ext uri="{FF2B5EF4-FFF2-40B4-BE49-F238E27FC236}">
                <a16:creationId xmlns:a16="http://schemas.microsoft.com/office/drawing/2014/main" id="{048F9E0B-FBF7-F6CC-93C4-859CAA9F2B11}"/>
              </a:ext>
            </a:extLst>
          </p:cNvPr>
          <p:cNvSpPr txBox="1"/>
          <p:nvPr/>
        </p:nvSpPr>
        <p:spPr>
          <a:xfrm>
            <a:off x="8263264" y="-5372041"/>
            <a:ext cx="883085"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CONNECT</a:t>
            </a:r>
          </a:p>
        </p:txBody>
      </p:sp>
      <p:sp>
        <p:nvSpPr>
          <p:cNvPr id="40" name="TextBox 39">
            <a:extLst>
              <a:ext uri="{FF2B5EF4-FFF2-40B4-BE49-F238E27FC236}">
                <a16:creationId xmlns:a16="http://schemas.microsoft.com/office/drawing/2014/main" id="{74A01E61-537B-C3ED-24E8-5881BEFBC704}"/>
              </a:ext>
            </a:extLst>
          </p:cNvPr>
          <p:cNvSpPr txBox="1"/>
          <p:nvPr/>
        </p:nvSpPr>
        <p:spPr>
          <a:xfrm>
            <a:off x="6231881" y="-5372041"/>
            <a:ext cx="891954" cy="261610"/>
          </a:xfrm>
          <a:prstGeom prst="rect">
            <a:avLst/>
          </a:prstGeom>
          <a:noFill/>
        </p:spPr>
        <p:txBody>
          <a:bodyPr wrap="square" rtlCol="0">
            <a:spAutoFit/>
          </a:bodyPr>
          <a:lstStyle/>
          <a:p>
            <a:pPr algn="ctr"/>
            <a:r>
              <a:rPr lang="en-US" sz="1050" b="1" dirty="0">
                <a:solidFill>
                  <a:srgbClr val="2A242F"/>
                </a:solidFill>
                <a:latin typeface="Arial" panose="020B0604020202020204" pitchFamily="34" charset="0"/>
                <a:cs typeface="Arial" panose="020B0604020202020204" pitchFamily="34" charset="0"/>
              </a:rPr>
              <a:t>ABOUT US</a:t>
            </a:r>
          </a:p>
        </p:txBody>
      </p:sp>
      <p:pic>
        <p:nvPicPr>
          <p:cNvPr id="6" name="Graphic 5">
            <a:extLst>
              <a:ext uri="{FF2B5EF4-FFF2-40B4-BE49-F238E27FC236}">
                <a16:creationId xmlns:a16="http://schemas.microsoft.com/office/drawing/2014/main" id="{C30C4795-8E3F-8646-6213-57B93B922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290" y="-5456605"/>
            <a:ext cx="639339" cy="426226"/>
          </a:xfrm>
          <a:prstGeom prst="rect">
            <a:avLst/>
          </a:prstGeom>
        </p:spPr>
      </p:pic>
      <p:sp>
        <p:nvSpPr>
          <p:cNvPr id="14" name="TextBox 13">
            <a:extLst>
              <a:ext uri="{FF2B5EF4-FFF2-40B4-BE49-F238E27FC236}">
                <a16:creationId xmlns:a16="http://schemas.microsoft.com/office/drawing/2014/main" id="{CEC498AB-519B-D3CE-4E55-425B4E6B83BD}"/>
              </a:ext>
            </a:extLst>
          </p:cNvPr>
          <p:cNvSpPr txBox="1"/>
          <p:nvPr/>
        </p:nvSpPr>
        <p:spPr>
          <a:xfrm>
            <a:off x="5744618" y="-3113512"/>
            <a:ext cx="4363886" cy="2246769"/>
          </a:xfrm>
          <a:prstGeom prst="rect">
            <a:avLst/>
          </a:prstGeom>
          <a:noFill/>
        </p:spPr>
        <p:txBody>
          <a:bodyPr wrap="square" rtlCol="0">
            <a:spAutoFit/>
          </a:bodyPr>
          <a:lstStyle/>
          <a:p>
            <a:r>
              <a:rPr lang="en-US" sz="1400" dirty="0">
                <a:solidFill>
                  <a:srgbClr val="FDF7E9"/>
                </a:solidFill>
                <a:latin typeface="Arial" panose="020B0604020202020204" pitchFamily="34" charset="0"/>
                <a:cs typeface="Arial" panose="020B0604020202020204" pitchFamily="34" charset="0"/>
              </a:rPr>
              <a:t>One of CNUW’s six exhibits, Toad Hall is home to a collection of different native wildlife species including Gila Monsters, Desert Tortoises, Toads, Snakes, and many more.</a:t>
            </a:r>
          </a:p>
          <a:p>
            <a:endParaRPr lang="en-US" sz="1400" dirty="0">
              <a:solidFill>
                <a:srgbClr val="FDF7E9"/>
              </a:solidFill>
              <a:latin typeface="Arial" panose="020B0604020202020204" pitchFamily="34" charset="0"/>
              <a:cs typeface="Arial" panose="020B0604020202020204" pitchFamily="34" charset="0"/>
            </a:endParaRPr>
          </a:p>
          <a:p>
            <a:r>
              <a:rPr lang="en-US" sz="1400" dirty="0">
                <a:solidFill>
                  <a:srgbClr val="FDF7E9"/>
                </a:solidFill>
                <a:latin typeface="Arial" panose="020B0604020202020204" pitchFamily="34" charset="0"/>
                <a:cs typeface="Arial" panose="020B0604020202020204" pitchFamily="34" charset="0"/>
              </a:rPr>
              <a:t>With partnerships with CNUW, Sonoran Desert Club members have the opportunity to share their passion with wildlife, especially animals, to fellow students and community members of all ages by creating interactive table stations during Open House days.</a:t>
            </a:r>
          </a:p>
        </p:txBody>
      </p:sp>
      <p:sp>
        <p:nvSpPr>
          <p:cNvPr id="16" name="Round Same Side Corner Rectangle 15">
            <a:extLst>
              <a:ext uri="{FF2B5EF4-FFF2-40B4-BE49-F238E27FC236}">
                <a16:creationId xmlns:a16="http://schemas.microsoft.com/office/drawing/2014/main" id="{ED595E7E-0228-EA57-FB44-860CD5CB2CEE}"/>
              </a:ext>
            </a:extLst>
          </p:cNvPr>
          <p:cNvSpPr/>
          <p:nvPr/>
        </p:nvSpPr>
        <p:spPr>
          <a:xfrm>
            <a:off x="1413508" y="-408043"/>
            <a:ext cx="9364981" cy="10343158"/>
          </a:xfrm>
          <a:prstGeom prst="round2SameRect">
            <a:avLst>
              <a:gd name="adj1" fmla="val 0"/>
              <a:gd name="adj2" fmla="val 2884"/>
            </a:avLst>
          </a:prstGeom>
          <a:solidFill>
            <a:srgbClr val="5D8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B93CF99-B94B-F47C-FE7F-37D2AEBAF06A}"/>
              </a:ext>
            </a:extLst>
          </p:cNvPr>
          <p:cNvSpPr txBox="1"/>
          <p:nvPr/>
        </p:nvSpPr>
        <p:spPr>
          <a:xfrm>
            <a:off x="2999034" y="117080"/>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pPr algn="ctr"/>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Table Station Types</a:t>
            </a:r>
          </a:p>
        </p:txBody>
      </p:sp>
      <p:sp>
        <p:nvSpPr>
          <p:cNvPr id="29" name="TextBox 28">
            <a:extLst>
              <a:ext uri="{FF2B5EF4-FFF2-40B4-BE49-F238E27FC236}">
                <a16:creationId xmlns:a16="http://schemas.microsoft.com/office/drawing/2014/main" id="{972C5380-25CA-A84F-393D-91F8CFC90DDD}"/>
              </a:ext>
            </a:extLst>
          </p:cNvPr>
          <p:cNvSpPr txBox="1"/>
          <p:nvPr/>
        </p:nvSpPr>
        <p:spPr>
          <a:xfrm>
            <a:off x="5744617" y="-4284422"/>
            <a:ext cx="3690495" cy="1077218"/>
          </a:xfrm>
          <a:prstGeom prst="rect">
            <a:avLst/>
          </a:prstGeom>
          <a:noFill/>
        </p:spPr>
        <p:txBody>
          <a:bodyPr wrap="square" rtlCol="0">
            <a:spAutoFit/>
          </a:bodyPr>
          <a:lstStyle/>
          <a:p>
            <a:r>
              <a:rPr lang="en-US" sz="3200" b="1" dirty="0">
                <a:solidFill>
                  <a:srgbClr val="FDF7E9"/>
                </a:solidFill>
                <a:effectLst>
                  <a:outerShdw blurRad="465915" algn="ctr" rotWithShape="0">
                    <a:srgbClr val="FDF7E9">
                      <a:alpha val="44000"/>
                    </a:srgbClr>
                  </a:outerShdw>
                </a:effectLst>
                <a:latin typeface="Arial" panose="020B0604020202020204" pitchFamily="34" charset="0"/>
                <a:cs typeface="Arial" panose="020B0604020202020204" pitchFamily="34" charset="0"/>
              </a:rPr>
              <a:t>Sonoran Desert Club at Toad Hall</a:t>
            </a:r>
          </a:p>
        </p:txBody>
      </p:sp>
      <p:sp>
        <p:nvSpPr>
          <p:cNvPr id="20" name="Rounded Rectangle 19">
            <a:extLst>
              <a:ext uri="{FF2B5EF4-FFF2-40B4-BE49-F238E27FC236}">
                <a16:creationId xmlns:a16="http://schemas.microsoft.com/office/drawing/2014/main" id="{072B8357-F55E-BE3C-C69B-669FEEF9ECCC}"/>
              </a:ext>
            </a:extLst>
          </p:cNvPr>
          <p:cNvSpPr>
            <a:spLocks/>
          </p:cNvSpPr>
          <p:nvPr/>
        </p:nvSpPr>
        <p:spPr>
          <a:xfrm rot="5400000">
            <a:off x="2180836" y="-4208226"/>
            <a:ext cx="2998820" cy="2871483"/>
          </a:xfrm>
          <a:prstGeom prst="roundRect">
            <a:avLst>
              <a:gd name="adj" fmla="val 10098"/>
            </a:avLst>
          </a:prstGeom>
          <a:blipFill dpi="0" rotWithShape="1">
            <a:blip r:embed="rId7">
              <a:extLst>
                <a:ext uri="{28A0092B-C50C-407E-A947-70E740481C1C}">
                  <a14:useLocalDpi xmlns:a14="http://schemas.microsoft.com/office/drawing/2010/main" val="0"/>
                </a:ext>
              </a:extLst>
            </a:blip>
            <a:srcRect/>
            <a:stretch>
              <a:fillRect l="-10041" t="-242" r="-17566" b="292"/>
            </a:stretch>
          </a:blipFill>
          <a:ln>
            <a:noFill/>
          </a:ln>
          <a:effectLst>
            <a:outerShdw blurRad="177954" sx="102000" sy="102000" algn="ctr" rotWithShape="0">
              <a:srgbClr val="FDF7E9">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aret Left with solid fill">
            <a:extLst>
              <a:ext uri="{FF2B5EF4-FFF2-40B4-BE49-F238E27FC236}">
                <a16:creationId xmlns:a16="http://schemas.microsoft.com/office/drawing/2014/main" id="{1D948987-9D86-35F9-C646-FC1BE408FD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43096" y="-1173943"/>
            <a:ext cx="307200" cy="307200"/>
          </a:xfrm>
          <a:prstGeom prst="rect">
            <a:avLst/>
          </a:prstGeom>
          <a:effectLst>
            <a:outerShdw blurRad="108916" sx="102000" sy="102000" algn="ctr" rotWithShape="0">
              <a:srgbClr val="FDF7E9">
                <a:alpha val="80000"/>
              </a:srgbClr>
            </a:outerShdw>
          </a:effectLst>
        </p:spPr>
      </p:pic>
      <p:pic>
        <p:nvPicPr>
          <p:cNvPr id="22" name="Graphic 21" descr="Caret Right with solid fill">
            <a:extLst>
              <a:ext uri="{FF2B5EF4-FFF2-40B4-BE49-F238E27FC236}">
                <a16:creationId xmlns:a16="http://schemas.microsoft.com/office/drawing/2014/main" id="{17FA3675-0516-74C9-2E03-D5AA8B96BC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6645" y="-1173943"/>
            <a:ext cx="307200" cy="307200"/>
          </a:xfrm>
          <a:prstGeom prst="rect">
            <a:avLst/>
          </a:prstGeom>
          <a:effectLst>
            <a:outerShdw blurRad="108916" sx="102000" sy="102000" algn="ctr" rotWithShape="0">
              <a:srgbClr val="FDF7E9">
                <a:alpha val="80000"/>
              </a:srgbClr>
            </a:outerShdw>
          </a:effectLst>
        </p:spPr>
      </p:pic>
      <p:sp>
        <p:nvSpPr>
          <p:cNvPr id="23" name="Oval 22">
            <a:extLst>
              <a:ext uri="{FF2B5EF4-FFF2-40B4-BE49-F238E27FC236}">
                <a16:creationId xmlns:a16="http://schemas.microsoft.com/office/drawing/2014/main" id="{0B5A881B-DE1D-653E-AFB6-4989967CECBC}"/>
              </a:ext>
            </a:extLst>
          </p:cNvPr>
          <p:cNvSpPr/>
          <p:nvPr/>
        </p:nvSpPr>
        <p:spPr>
          <a:xfrm>
            <a:off x="3028565" y="-1077736"/>
            <a:ext cx="112734" cy="112734"/>
          </a:xfrm>
          <a:prstGeom prst="ellipse">
            <a:avLst/>
          </a:prstGeom>
          <a:solidFill>
            <a:srgbClr val="FDF7E9"/>
          </a:solidFill>
          <a:ln>
            <a:no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A5DD87-D07D-D4F6-3EFD-26F98DCE58F3}"/>
              </a:ext>
            </a:extLst>
          </p:cNvPr>
          <p:cNvSpPr/>
          <p:nvPr/>
        </p:nvSpPr>
        <p:spPr>
          <a:xfrm>
            <a:off x="3403879" y="-1077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997899-5E97-FCF2-9E26-F13028E61943}"/>
              </a:ext>
            </a:extLst>
          </p:cNvPr>
          <p:cNvSpPr/>
          <p:nvPr/>
        </p:nvSpPr>
        <p:spPr>
          <a:xfrm>
            <a:off x="3779193" y="-1077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BC7C25-9A44-8D9C-BF59-C99D6B55A363}"/>
              </a:ext>
            </a:extLst>
          </p:cNvPr>
          <p:cNvSpPr/>
          <p:nvPr/>
        </p:nvSpPr>
        <p:spPr>
          <a:xfrm>
            <a:off x="4154508" y="-1077736"/>
            <a:ext cx="112734" cy="112734"/>
          </a:xfrm>
          <a:prstGeom prst="ellipse">
            <a:avLst/>
          </a:prstGeom>
          <a:noFill/>
          <a:ln w="19050">
            <a:solidFill>
              <a:srgbClr val="FDF7E9"/>
            </a:solidFill>
          </a:ln>
          <a:effectLst>
            <a:outerShdw blurRad="108916" sx="102000" sy="102000" algn="ctr" rotWithShape="0">
              <a:srgbClr val="FDF7E9">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7">
            <a:extLst>
              <a:ext uri="{FF2B5EF4-FFF2-40B4-BE49-F238E27FC236}">
                <a16:creationId xmlns:a16="http://schemas.microsoft.com/office/drawing/2014/main" id="{F915DFEB-7229-6B8E-E460-09136CA7FCF6}"/>
              </a:ext>
            </a:extLst>
          </p:cNvPr>
          <p:cNvGraphicFramePr>
            <a:graphicFrameLocks noGrp="1"/>
          </p:cNvGraphicFramePr>
          <p:nvPr>
            <p:extLst>
              <p:ext uri="{D42A27DB-BD31-4B8C-83A1-F6EECF244321}">
                <p14:modId xmlns:p14="http://schemas.microsoft.com/office/powerpoint/2010/main" val="2551172823"/>
              </p:ext>
            </p:extLst>
          </p:nvPr>
        </p:nvGraphicFramePr>
        <p:xfrm>
          <a:off x="2039234" y="803100"/>
          <a:ext cx="8128000" cy="6314440"/>
        </p:xfrm>
        <a:graphic>
          <a:graphicData uri="http://schemas.openxmlformats.org/drawingml/2006/table">
            <a:tbl>
              <a:tblPr firstRow="1" bandRow="1">
                <a:tableStyleId>{F2DE63D5-997A-4646-A377-4702673A728D}</a:tableStyleId>
              </a:tblPr>
              <a:tblGrid>
                <a:gridCol w="1641931">
                  <a:extLst>
                    <a:ext uri="{9D8B030D-6E8A-4147-A177-3AD203B41FA5}">
                      <a16:colId xmlns:a16="http://schemas.microsoft.com/office/drawing/2014/main" val="2727684977"/>
                    </a:ext>
                  </a:extLst>
                </a:gridCol>
                <a:gridCol w="1894114">
                  <a:extLst>
                    <a:ext uri="{9D8B030D-6E8A-4147-A177-3AD203B41FA5}">
                      <a16:colId xmlns:a16="http://schemas.microsoft.com/office/drawing/2014/main" val="725181709"/>
                    </a:ext>
                  </a:extLst>
                </a:gridCol>
                <a:gridCol w="2559955">
                  <a:extLst>
                    <a:ext uri="{9D8B030D-6E8A-4147-A177-3AD203B41FA5}">
                      <a16:colId xmlns:a16="http://schemas.microsoft.com/office/drawing/2014/main" val="1591604562"/>
                    </a:ext>
                  </a:extLst>
                </a:gridCol>
                <a:gridCol w="2032000">
                  <a:extLst>
                    <a:ext uri="{9D8B030D-6E8A-4147-A177-3AD203B41FA5}">
                      <a16:colId xmlns:a16="http://schemas.microsoft.com/office/drawing/2014/main" val="2823796153"/>
                    </a:ext>
                  </a:extLst>
                </a:gridCol>
              </a:tblGrid>
              <a:tr h="370840">
                <a:tc>
                  <a:txBody>
                    <a:bodyPr/>
                    <a:lstStyle/>
                    <a:p>
                      <a:endParaRPr lang="en-US" dirty="0">
                        <a:solidFill>
                          <a:srgbClr val="5D8E75"/>
                        </a:solidFill>
                      </a:endParaRP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Animal Showcase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Interactive Mini Games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tc>
                  <a:txBody>
                    <a:bodyPr/>
                    <a:lstStyle/>
                    <a:p>
                      <a:r>
                        <a:rPr lang="en-US" dirty="0">
                          <a:solidFill>
                            <a:srgbClr val="5D8E75"/>
                          </a:solidFill>
                        </a:rPr>
                        <a:t>Species Discussions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4D68F"/>
                    </a:solidFill>
                  </a:tcPr>
                </a:tc>
                <a:extLst>
                  <a:ext uri="{0D108BD9-81ED-4DB2-BD59-A6C34878D82A}">
                    <a16:rowId xmlns:a16="http://schemas.microsoft.com/office/drawing/2014/main" val="944023930"/>
                  </a:ext>
                </a:extLst>
              </a:tr>
              <a:tr h="370840">
                <a:tc>
                  <a:txBody>
                    <a:bodyPr/>
                    <a:lstStyle/>
                    <a:p>
                      <a:r>
                        <a:rPr lang="en-US" dirty="0">
                          <a:solidFill>
                            <a:srgbClr val="5D8E75"/>
                          </a:solidFill>
                        </a:rPr>
                        <a:t>Description</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Be able to bring out one of Toad Hall’s non-toxic animal residents to help people get to know them more and up close.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Have visitors interact and play a type of mini game where they are able to learn interesting facts about the wildlife.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r>
                        <a:rPr lang="en-US" dirty="0">
                          <a:solidFill>
                            <a:srgbClr val="5D8E75"/>
                          </a:solidFill>
                        </a:rPr>
                        <a:t>Talk about and introduce a biodiversity topic you are passionate about that is not present in Toad Hall.</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2768202629"/>
                  </a:ext>
                </a:extLst>
              </a:tr>
              <a:tr h="370840">
                <a:tc>
                  <a:txBody>
                    <a:bodyPr/>
                    <a:lstStyle/>
                    <a:p>
                      <a:r>
                        <a:rPr lang="en-US" dirty="0">
                          <a:solidFill>
                            <a:srgbClr val="5D8E75"/>
                          </a:solidFill>
                        </a:rPr>
                        <a:t>Table Activities</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Let people touch and interact with the animal.</a:t>
                      </a:r>
                    </a:p>
                    <a:p>
                      <a:pPr marL="285750" indent="-285750">
                        <a:buFont typeface="Arial" panose="020B0604020202020204" pitchFamily="34" charset="0"/>
                        <a:buChar char="•"/>
                      </a:pPr>
                      <a:r>
                        <a:rPr lang="en-US" dirty="0">
                          <a:solidFill>
                            <a:srgbClr val="5D8E75"/>
                          </a:solidFill>
                        </a:rPr>
                        <a:t>Tell interesting facts about the species.</a:t>
                      </a:r>
                    </a:p>
                    <a:p>
                      <a:pPr marL="285750" indent="-285750">
                        <a:buFont typeface="Arial" panose="020B0604020202020204" pitchFamily="34" charset="0"/>
                        <a:buChar char="•"/>
                      </a:pPr>
                      <a:r>
                        <a:rPr lang="en-US" dirty="0">
                          <a:solidFill>
                            <a:srgbClr val="5D8E75"/>
                          </a:solidFill>
                        </a:rPr>
                        <a:t>Tell interesting stories of what the animal does on normal days at CNUW</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Guessing game activities to foster analytical thinking for a deeper understanding of wildlife.</a:t>
                      </a:r>
                    </a:p>
                    <a:p>
                      <a:pPr marL="285750" indent="-285750">
                        <a:buFont typeface="Arial" panose="020B0604020202020204" pitchFamily="34" charset="0"/>
                        <a:buChar char="•"/>
                      </a:pPr>
                      <a:r>
                        <a:rPr lang="en-US" dirty="0">
                          <a:solidFill>
                            <a:srgbClr val="5D8E75"/>
                          </a:solidFill>
                        </a:rPr>
                        <a:t>Games that focus on the mundane aspects of life to allow visitors to relate and grasp the topic more.</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tc>
                  <a:txBody>
                    <a:bodyPr/>
                    <a:lstStyle/>
                    <a:p>
                      <a:pPr marL="285750" indent="-285750">
                        <a:buFont typeface="Arial" panose="020B0604020202020204" pitchFamily="34" charset="0"/>
                        <a:buChar char="•"/>
                      </a:pPr>
                      <a:r>
                        <a:rPr lang="en-US" dirty="0">
                          <a:solidFill>
                            <a:srgbClr val="5D8E75"/>
                          </a:solidFill>
                        </a:rPr>
                        <a:t>Present visual graphics, samples, or anything relevant to help people visualize your topic.</a:t>
                      </a:r>
                    </a:p>
                    <a:p>
                      <a:pPr marL="285750" indent="-285750">
                        <a:buFont typeface="Arial" panose="020B0604020202020204" pitchFamily="34" charset="0"/>
                        <a:buChar char="•"/>
                      </a:pPr>
                      <a:r>
                        <a:rPr lang="en-US" dirty="0">
                          <a:solidFill>
                            <a:srgbClr val="5D8E75"/>
                          </a:solidFill>
                        </a:rPr>
                        <a:t>Make interesting discussions that explain why your topic is interesting and important.</a:t>
                      </a:r>
                    </a:p>
                  </a:txBody>
                  <a:tcPr>
                    <a:lnL w="28575" cap="flat" cmpd="sng" algn="ctr">
                      <a:solidFill>
                        <a:srgbClr val="5D8E75"/>
                      </a:solidFill>
                      <a:prstDash val="solid"/>
                      <a:round/>
                      <a:headEnd type="none" w="med" len="med"/>
                      <a:tailEnd type="none" w="med" len="med"/>
                    </a:lnL>
                    <a:lnR w="28575" cap="flat" cmpd="sng" algn="ctr">
                      <a:solidFill>
                        <a:srgbClr val="5D8E75"/>
                      </a:solidFill>
                      <a:prstDash val="solid"/>
                      <a:round/>
                      <a:headEnd type="none" w="med" len="med"/>
                      <a:tailEnd type="none" w="med" len="med"/>
                    </a:lnR>
                    <a:lnT w="28575" cap="flat" cmpd="sng" algn="ctr">
                      <a:solidFill>
                        <a:srgbClr val="5D8E75"/>
                      </a:solidFill>
                      <a:prstDash val="solid"/>
                      <a:round/>
                      <a:headEnd type="none" w="med" len="med"/>
                      <a:tailEnd type="none" w="med" len="med"/>
                    </a:lnT>
                    <a:lnB w="28575" cap="flat" cmpd="sng" algn="ctr">
                      <a:solidFill>
                        <a:srgbClr val="5D8E75"/>
                      </a:solidFill>
                      <a:prstDash val="solid"/>
                      <a:round/>
                      <a:headEnd type="none" w="med" len="med"/>
                      <a:tailEnd type="none" w="med" len="med"/>
                    </a:lnB>
                    <a:solidFill>
                      <a:srgbClr val="FDF7E9"/>
                    </a:solidFill>
                  </a:tcPr>
                </a:tc>
                <a:extLst>
                  <a:ext uri="{0D108BD9-81ED-4DB2-BD59-A6C34878D82A}">
                    <a16:rowId xmlns:a16="http://schemas.microsoft.com/office/drawing/2014/main" val="1995625368"/>
                  </a:ext>
                </a:extLst>
              </a:tr>
            </a:tbl>
          </a:graphicData>
        </a:graphic>
      </p:graphicFrame>
      <p:sp>
        <p:nvSpPr>
          <p:cNvPr id="30" name="TextBox 29">
            <a:extLst>
              <a:ext uri="{FF2B5EF4-FFF2-40B4-BE49-F238E27FC236}">
                <a16:creationId xmlns:a16="http://schemas.microsoft.com/office/drawing/2014/main" id="{B534FD39-B6E6-D48F-7349-5BE9D7BC716E}"/>
              </a:ext>
            </a:extLst>
          </p:cNvPr>
          <p:cNvSpPr txBox="1"/>
          <p:nvPr/>
        </p:nvSpPr>
        <p:spPr>
          <a:xfrm>
            <a:off x="2999034" y="7880999"/>
            <a:ext cx="6193928" cy="523220"/>
          </a:xfrm>
          <a:prstGeom prst="rect">
            <a:avLst/>
          </a:prstGeom>
          <a:noFill/>
          <a:effectLst>
            <a:outerShdw blurRad="63500" sx="1000" sy="1000" algn="ctr" rotWithShape="0">
              <a:srgbClr val="5D8E75">
                <a:alpha val="40000"/>
              </a:srgbClr>
            </a:outerShdw>
          </a:effectLst>
        </p:spPr>
        <p:txBody>
          <a:bodyPr wrap="square" rtlCol="0">
            <a:spAutoFit/>
          </a:bodyPr>
          <a:lstStyle/>
          <a:p>
            <a:r>
              <a:rPr lang="en-US" sz="2800" b="1" dirty="0">
                <a:solidFill>
                  <a:srgbClr val="FDF7E9"/>
                </a:solidFill>
                <a:effectLst>
                  <a:outerShdw blurRad="362910" sx="102000" sy="102000" algn="ctr" rotWithShape="0">
                    <a:srgbClr val="FDF7E9">
                      <a:alpha val="40000"/>
                    </a:srgbClr>
                  </a:outerShdw>
                </a:effectLst>
                <a:latin typeface="Arial" panose="020B0604020202020204" pitchFamily="34" charset="0"/>
                <a:cs typeface="Arial" panose="020B0604020202020204" pitchFamily="34" charset="0"/>
              </a:rPr>
              <a:t>Interested in presenting?</a:t>
            </a:r>
          </a:p>
        </p:txBody>
      </p:sp>
      <p:sp>
        <p:nvSpPr>
          <p:cNvPr id="31" name="Rounded Rectangle 30">
            <a:extLst>
              <a:ext uri="{FF2B5EF4-FFF2-40B4-BE49-F238E27FC236}">
                <a16:creationId xmlns:a16="http://schemas.microsoft.com/office/drawing/2014/main" id="{19E65CDB-80DA-A088-160B-4408636288C8}"/>
              </a:ext>
            </a:extLst>
          </p:cNvPr>
          <p:cNvSpPr>
            <a:spLocks/>
          </p:cNvSpPr>
          <p:nvPr/>
        </p:nvSpPr>
        <p:spPr>
          <a:xfrm>
            <a:off x="7597495" y="7891371"/>
            <a:ext cx="1548854" cy="523220"/>
          </a:xfrm>
          <a:prstGeom prst="roundRect">
            <a:avLst>
              <a:gd name="adj" fmla="val 26139"/>
            </a:avLst>
          </a:prstGeom>
          <a:solidFill>
            <a:srgbClr val="C26553"/>
          </a:solidFill>
          <a:ln>
            <a:noFill/>
          </a:ln>
          <a:effectLst>
            <a:outerShdw blurRad="177954" sx="102000" sy="102000" algn="ctr" rotWithShape="0">
              <a:srgbClr val="C26553">
                <a:alpha val="5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4D68F"/>
              </a:solidFill>
            </a:endParaRPr>
          </a:p>
        </p:txBody>
      </p:sp>
      <p:sp>
        <p:nvSpPr>
          <p:cNvPr id="32" name="TextBox 31">
            <a:extLst>
              <a:ext uri="{FF2B5EF4-FFF2-40B4-BE49-F238E27FC236}">
                <a16:creationId xmlns:a16="http://schemas.microsoft.com/office/drawing/2014/main" id="{0DC9CE6B-0C21-B9AB-EA8D-0C22012D4D79}"/>
              </a:ext>
            </a:extLst>
          </p:cNvPr>
          <p:cNvSpPr txBox="1"/>
          <p:nvPr/>
        </p:nvSpPr>
        <p:spPr>
          <a:xfrm>
            <a:off x="7801420" y="7968314"/>
            <a:ext cx="1141003" cy="369332"/>
          </a:xfrm>
          <a:prstGeom prst="rect">
            <a:avLst/>
          </a:prstGeom>
          <a:noFill/>
        </p:spPr>
        <p:txBody>
          <a:bodyPr wrap="square" rtlCol="0">
            <a:spAutoFit/>
          </a:bodyPr>
          <a:lstStyle/>
          <a:p>
            <a:pPr algn="ctr"/>
            <a:r>
              <a:rPr lang="en-US" b="1" dirty="0">
                <a:solidFill>
                  <a:srgbClr val="FDF7E9"/>
                </a:solidFill>
                <a:effectLst/>
                <a:latin typeface="Arial" panose="020B0604020202020204" pitchFamily="34" charset="0"/>
                <a:cs typeface="Arial" panose="020B0604020202020204" pitchFamily="34" charset="0"/>
              </a:rPr>
              <a:t>SIGN UP</a:t>
            </a:r>
          </a:p>
        </p:txBody>
      </p:sp>
      <p:sp>
        <p:nvSpPr>
          <p:cNvPr id="43" name="Round Same Side Corner Rectangle 42">
            <a:extLst>
              <a:ext uri="{FF2B5EF4-FFF2-40B4-BE49-F238E27FC236}">
                <a16:creationId xmlns:a16="http://schemas.microsoft.com/office/drawing/2014/main" id="{96219E2B-A54D-0E67-87A8-EBC7503954B7}"/>
              </a:ext>
            </a:extLst>
          </p:cNvPr>
          <p:cNvSpPr/>
          <p:nvPr/>
        </p:nvSpPr>
        <p:spPr>
          <a:xfrm>
            <a:off x="1413507" y="9070246"/>
            <a:ext cx="9379453" cy="864869"/>
          </a:xfrm>
          <a:prstGeom prst="round2SameRect">
            <a:avLst>
              <a:gd name="adj1" fmla="val 0"/>
              <a:gd name="adj2" fmla="val 13379"/>
            </a:avLst>
          </a:prstGeom>
          <a:solidFill>
            <a:srgbClr val="F4D68F"/>
          </a:solidFill>
          <a:ln>
            <a:noFill/>
          </a:ln>
          <a:effectLst>
            <a:outerShdw blurRad="106708"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4099747-87CD-E0D4-7572-8CA6EC946D46}"/>
              </a:ext>
            </a:extLst>
          </p:cNvPr>
          <p:cNvSpPr txBox="1"/>
          <p:nvPr/>
        </p:nvSpPr>
        <p:spPr>
          <a:xfrm>
            <a:off x="1689290" y="9286227"/>
            <a:ext cx="3378877" cy="461665"/>
          </a:xfrm>
          <a:prstGeom prst="rect">
            <a:avLst/>
          </a:prstGeom>
          <a:noFill/>
        </p:spPr>
        <p:txBody>
          <a:bodyPr wrap="square" rtlCol="0">
            <a:spAutoFit/>
          </a:bodyPr>
          <a:lstStyle/>
          <a:p>
            <a:r>
              <a:rPr lang="en-US" sz="1200" b="1" dirty="0">
                <a:solidFill>
                  <a:srgbClr val="2A242F"/>
                </a:solidFill>
                <a:effectLst/>
                <a:latin typeface="Arial" panose="020B0604020202020204" pitchFamily="34" charset="0"/>
                <a:cs typeface="Arial" panose="020B0604020202020204" pitchFamily="34" charset="0"/>
              </a:rPr>
              <a:t>Sonoran Desert Club @ SCC</a:t>
            </a:r>
          </a:p>
          <a:p>
            <a:r>
              <a:rPr lang="en-US" sz="1200" dirty="0">
                <a:solidFill>
                  <a:srgbClr val="2A242F"/>
                </a:solidFill>
                <a:effectLst/>
                <a:latin typeface="Arial" panose="020B0604020202020204" pitchFamily="34" charset="0"/>
                <a:cs typeface="Arial" panose="020B0604020202020204" pitchFamily="34" charset="0"/>
              </a:rPr>
              <a:t>9000 E Chaparral Rd, Scottsdale, AZ 85256</a:t>
            </a:r>
          </a:p>
        </p:txBody>
      </p:sp>
      <p:pic>
        <p:nvPicPr>
          <p:cNvPr id="45" name="Picture 44" descr="A black background with a black square&#10;&#10;Description automatically generated with medium confidence">
            <a:extLst>
              <a:ext uri="{FF2B5EF4-FFF2-40B4-BE49-F238E27FC236}">
                <a16:creationId xmlns:a16="http://schemas.microsoft.com/office/drawing/2014/main" id="{844A6AD6-7D5D-2FCE-D932-5911A807E17D}"/>
              </a:ext>
            </a:extLst>
          </p:cNvPr>
          <p:cNvPicPr>
            <a:picLocks noChangeAspect="1"/>
          </p:cNvPicPr>
          <p:nvPr/>
        </p:nvPicPr>
        <p:blipFill>
          <a:blip r:embed="rId12"/>
          <a:stretch>
            <a:fillRect/>
          </a:stretch>
        </p:blipFill>
        <p:spPr>
          <a:xfrm flipH="1">
            <a:off x="10148925" y="9373625"/>
            <a:ext cx="353785" cy="353785"/>
          </a:xfrm>
          <a:prstGeom prst="rect">
            <a:avLst/>
          </a:prstGeom>
        </p:spPr>
      </p:pic>
      <p:pic>
        <p:nvPicPr>
          <p:cNvPr id="46" name="Picture 45" descr="A black background with a black square&#10;&#10;Description automatically generated with medium confidence">
            <a:extLst>
              <a:ext uri="{FF2B5EF4-FFF2-40B4-BE49-F238E27FC236}">
                <a16:creationId xmlns:a16="http://schemas.microsoft.com/office/drawing/2014/main" id="{C4F6199D-9F27-464D-FF60-716A0EC73D1D}"/>
              </a:ext>
            </a:extLst>
          </p:cNvPr>
          <p:cNvPicPr>
            <a:picLocks noChangeAspect="1"/>
          </p:cNvPicPr>
          <p:nvPr/>
        </p:nvPicPr>
        <p:blipFill>
          <a:blip r:embed="rId13"/>
          <a:stretch>
            <a:fillRect/>
          </a:stretch>
        </p:blipFill>
        <p:spPr>
          <a:xfrm flipH="1">
            <a:off x="9741222" y="9437846"/>
            <a:ext cx="248083" cy="248083"/>
          </a:xfrm>
          <a:prstGeom prst="rect">
            <a:avLst/>
          </a:prstGeom>
        </p:spPr>
      </p:pic>
      <p:sp>
        <p:nvSpPr>
          <p:cNvPr id="47" name="Rounded Rectangle 46">
            <a:extLst>
              <a:ext uri="{FF2B5EF4-FFF2-40B4-BE49-F238E27FC236}">
                <a16:creationId xmlns:a16="http://schemas.microsoft.com/office/drawing/2014/main" id="{EF7DD25D-6A52-B2AC-83FD-A963E421D37D}"/>
              </a:ext>
            </a:extLst>
          </p:cNvPr>
          <p:cNvSpPr/>
          <p:nvPr/>
        </p:nvSpPr>
        <p:spPr>
          <a:xfrm>
            <a:off x="1399039" y="-5654043"/>
            <a:ext cx="9393921" cy="15589157"/>
          </a:xfrm>
          <a:prstGeom prst="roundRect">
            <a:avLst>
              <a:gd name="adj" fmla="val 1919"/>
            </a:avLst>
          </a:prstGeom>
          <a:noFill/>
          <a:ln w="28575">
            <a:solidFill>
              <a:srgbClr val="2A24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68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TotalTime>
  <Words>3389</Words>
  <Application>Microsoft Macintosh PowerPoint</Application>
  <PresentationFormat>Widescreen</PresentationFormat>
  <Paragraphs>579</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Magana,Jhenica mei Bayan</dc:creator>
  <cp:lastModifiedBy>Magana,Jhenica mei Bayan</cp:lastModifiedBy>
  <cp:revision>6</cp:revision>
  <dcterms:created xsi:type="dcterms:W3CDTF">2023-12-04T17:17:08Z</dcterms:created>
  <dcterms:modified xsi:type="dcterms:W3CDTF">2023-12-05T18:57:45Z</dcterms:modified>
</cp:coreProperties>
</file>